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60" r:id="rId2"/>
    <p:sldId id="268" r:id="rId3"/>
    <p:sldId id="269" r:id="rId4"/>
    <p:sldId id="274" r:id="rId5"/>
    <p:sldId id="275" r:id="rId6"/>
    <p:sldId id="266" r:id="rId7"/>
    <p:sldId id="270" r:id="rId8"/>
    <p:sldId id="278" r:id="rId9"/>
    <p:sldId id="279" r:id="rId10"/>
    <p:sldId id="281" r:id="rId11"/>
    <p:sldId id="277" r:id="rId12"/>
    <p:sldId id="264" r:id="rId13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BEEC"/>
    <a:srgbClr val="363773"/>
    <a:srgbClr val="A9BEED"/>
    <a:srgbClr val="474F81"/>
    <a:srgbClr val="180D5B"/>
    <a:srgbClr val="94AEE8"/>
    <a:srgbClr val="2D4F8B"/>
    <a:srgbClr val="1A105D"/>
    <a:srgbClr val="1B4367"/>
    <a:srgbClr val="122D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78" autoAdjust="0"/>
    <p:restoredTop sz="94660"/>
  </p:normalViewPr>
  <p:slideViewPr>
    <p:cSldViewPr snapToGrid="0">
      <p:cViewPr varScale="1">
        <p:scale>
          <a:sx n="79" d="100"/>
          <a:sy n="79" d="100"/>
        </p:scale>
        <p:origin x="54" y="9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MAP</a:t>
            </a:r>
            <a:endParaRPr lang="ko-KR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Original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Sheet1!$A$2:$A$8</c:f>
              <c:strCache>
                <c:ptCount val="7"/>
                <c:pt idx="0">
                  <c:v>Iteration 1</c:v>
                </c:pt>
                <c:pt idx="1">
                  <c:v>Iteration 2</c:v>
                </c:pt>
                <c:pt idx="2">
                  <c:v>Iteration 3</c:v>
                </c:pt>
                <c:pt idx="3">
                  <c:v>Iteration 4</c:v>
                </c:pt>
                <c:pt idx="4">
                  <c:v>Iteration 5</c:v>
                </c:pt>
                <c:pt idx="5">
                  <c:v>Iteration 6</c:v>
                </c:pt>
                <c:pt idx="6">
                  <c:v>Iteration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0.20269999999999999</c:v>
                </c:pt>
                <c:pt idx="1">
                  <c:v>0.21759999999999999</c:v>
                </c:pt>
                <c:pt idx="2">
                  <c:v>0.25169999999999998</c:v>
                </c:pt>
                <c:pt idx="3">
                  <c:v>0.25619999999999998</c:v>
                </c:pt>
                <c:pt idx="4">
                  <c:v>0.26719999999999999</c:v>
                </c:pt>
                <c:pt idx="5">
                  <c:v>0.23419999999999999</c:v>
                </c:pt>
                <c:pt idx="6">
                  <c:v>0.26840000000000003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018-4184-A8FF-E837DED4715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Selected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Sheet1!$A$2:$A$8</c:f>
              <c:strCache>
                <c:ptCount val="7"/>
                <c:pt idx="0">
                  <c:v>Iteration 1</c:v>
                </c:pt>
                <c:pt idx="1">
                  <c:v>Iteration 2</c:v>
                </c:pt>
                <c:pt idx="2">
                  <c:v>Iteration 3</c:v>
                </c:pt>
                <c:pt idx="3">
                  <c:v>Iteration 4</c:v>
                </c:pt>
                <c:pt idx="4">
                  <c:v>Iteration 5</c:v>
                </c:pt>
                <c:pt idx="5">
                  <c:v>Iteration 6</c:v>
                </c:pt>
                <c:pt idx="6">
                  <c:v>Iteration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0.18840000000000001</c:v>
                </c:pt>
                <c:pt idx="1">
                  <c:v>0.2626</c:v>
                </c:pt>
                <c:pt idx="2">
                  <c:v>0.26169999999999999</c:v>
                </c:pt>
                <c:pt idx="3">
                  <c:v>0.24410000000000001</c:v>
                </c:pt>
                <c:pt idx="4">
                  <c:v>0.23599999999999999</c:v>
                </c:pt>
                <c:pt idx="5">
                  <c:v>0.26179999999999998</c:v>
                </c:pt>
                <c:pt idx="6">
                  <c:v>0.28639999999999999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018-4184-A8FF-E837DED471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4119456"/>
        <c:axId val="514123064"/>
      </c:lineChart>
      <c:catAx>
        <c:axId val="514119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4123064"/>
        <c:crosses val="autoZero"/>
        <c:auto val="1"/>
        <c:lblAlgn val="ctr"/>
        <c:lblOffset val="100"/>
        <c:noMultiLvlLbl val="0"/>
      </c:catAx>
      <c:valAx>
        <c:axId val="51412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4119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12EA3-7EF5-450F-95D1-BDE132B88C80}" type="datetimeFigureOut">
              <a:rPr lang="ko-KR" altLang="en-US" smtClean="0"/>
              <a:t>2021-07-05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E4A40B-961F-40FA-B892-F01C7BF4A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556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764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6370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408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5">
            <a:extLst>
              <a:ext uri="{FF2B5EF4-FFF2-40B4-BE49-F238E27FC236}">
                <a16:creationId xmlns:a16="http://schemas.microsoft.com/office/drawing/2014/main" id="{5C74E992-FC67-4578-A002-72DB4AA12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" name="자유형 1132">
            <a:extLst>
              <a:ext uri="{FF2B5EF4-FFF2-40B4-BE49-F238E27FC236}">
                <a16:creationId xmlns:a16="http://schemas.microsoft.com/office/drawing/2014/main" id="{B6294869-5367-4244-9E6B-27A048D42E05}"/>
              </a:ext>
            </a:extLst>
          </p:cNvPr>
          <p:cNvSpPr/>
          <p:nvPr/>
        </p:nvSpPr>
        <p:spPr>
          <a:xfrm>
            <a:off x="3854435" y="3358384"/>
            <a:ext cx="6054244" cy="3496441"/>
          </a:xfrm>
          <a:custGeom>
            <a:avLst/>
            <a:gdLst>
              <a:gd name="connsiteX0" fmla="*/ 4914900 w 4914900"/>
              <a:gd name="connsiteY0" fmla="*/ 2828925 h 2838450"/>
              <a:gd name="connsiteX1" fmla="*/ 4914900 w 4914900"/>
              <a:gd name="connsiteY1" fmla="*/ 0 h 2838450"/>
              <a:gd name="connsiteX2" fmla="*/ 0 w 4914900"/>
              <a:gd name="connsiteY2" fmla="*/ 2838450 h 2838450"/>
              <a:gd name="connsiteX3" fmla="*/ 4914900 w 4914900"/>
              <a:gd name="connsiteY3" fmla="*/ 2828925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14900" h="2838450">
                <a:moveTo>
                  <a:pt x="4914900" y="2828925"/>
                </a:moveTo>
                <a:lnTo>
                  <a:pt x="4914900" y="0"/>
                </a:lnTo>
                <a:lnTo>
                  <a:pt x="0" y="2838450"/>
                </a:lnTo>
                <a:lnTo>
                  <a:pt x="4914900" y="2828925"/>
                </a:lnTo>
                <a:close/>
              </a:path>
            </a:pathLst>
          </a:custGeom>
          <a:solidFill>
            <a:srgbClr val="130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D7554703-ABB2-4A4E-B46C-78CD16758F62}"/>
              </a:ext>
            </a:extLst>
          </p:cNvPr>
          <p:cNvCxnSpPr/>
          <p:nvPr/>
        </p:nvCxnSpPr>
        <p:spPr>
          <a:xfrm flipV="1">
            <a:off x="2909179" y="5711823"/>
            <a:ext cx="1492495" cy="855837"/>
          </a:xfrm>
          <a:prstGeom prst="line">
            <a:avLst/>
          </a:prstGeom>
          <a:ln>
            <a:solidFill>
              <a:srgbClr val="6E79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2F38D564-4066-45BD-9BE0-5B220BA73242}"/>
              </a:ext>
            </a:extLst>
          </p:cNvPr>
          <p:cNvCxnSpPr/>
          <p:nvPr/>
        </p:nvCxnSpPr>
        <p:spPr>
          <a:xfrm flipV="1">
            <a:off x="3906397" y="6071495"/>
            <a:ext cx="1019394" cy="584547"/>
          </a:xfrm>
          <a:prstGeom prst="line">
            <a:avLst/>
          </a:prstGeom>
          <a:ln>
            <a:solidFill>
              <a:srgbClr val="273C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B86B30A9-8A2C-449B-8F93-9F40D2353B91}"/>
              </a:ext>
            </a:extLst>
          </p:cNvPr>
          <p:cNvCxnSpPr/>
          <p:nvPr/>
        </p:nvCxnSpPr>
        <p:spPr>
          <a:xfrm flipV="1">
            <a:off x="8896131" y="3471689"/>
            <a:ext cx="1019394" cy="584547"/>
          </a:xfrm>
          <a:prstGeom prst="line">
            <a:avLst/>
          </a:prstGeom>
          <a:ln>
            <a:solidFill>
              <a:srgbClr val="273C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A663C0F4-9063-441C-BC90-44C488A21674}"/>
              </a:ext>
            </a:extLst>
          </p:cNvPr>
          <p:cNvCxnSpPr/>
          <p:nvPr/>
        </p:nvCxnSpPr>
        <p:spPr>
          <a:xfrm flipV="1">
            <a:off x="4803327" y="5113983"/>
            <a:ext cx="746248" cy="4279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11B3D3D-27EA-44A7-909E-F8CBDF1A026A}"/>
              </a:ext>
            </a:extLst>
          </p:cNvPr>
          <p:cNvCxnSpPr/>
          <p:nvPr/>
        </p:nvCxnSpPr>
        <p:spPr>
          <a:xfrm flipV="1">
            <a:off x="4743629" y="5942087"/>
            <a:ext cx="192457" cy="110359"/>
          </a:xfrm>
          <a:prstGeom prst="line">
            <a:avLst/>
          </a:prstGeom>
          <a:ln>
            <a:solidFill>
              <a:srgbClr val="6E79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75EFD4C0-F7C0-4CC5-B811-FA5184A14FDE}"/>
              </a:ext>
            </a:extLst>
          </p:cNvPr>
          <p:cNvGrpSpPr/>
          <p:nvPr userDrawn="1"/>
        </p:nvGrpSpPr>
        <p:grpSpPr>
          <a:xfrm>
            <a:off x="3647169" y="3356435"/>
            <a:ext cx="6416871" cy="2948214"/>
            <a:chOff x="4895200" y="3376218"/>
            <a:chExt cx="4433978" cy="2037178"/>
          </a:xfrm>
        </p:grpSpPr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F5B61F66-CDBA-4669-9C0E-D03BEDED4399}"/>
                </a:ext>
              </a:extLst>
            </p:cNvPr>
            <p:cNvCxnSpPr/>
            <p:nvPr/>
          </p:nvCxnSpPr>
          <p:spPr>
            <a:xfrm flipV="1">
              <a:off x="8792935" y="3976853"/>
              <a:ext cx="373125" cy="213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ACB3DC1E-DE86-4AD2-9F6B-139BA423062A}"/>
                </a:ext>
              </a:extLst>
            </p:cNvPr>
            <p:cNvCxnSpPr/>
            <p:nvPr/>
          </p:nvCxnSpPr>
          <p:spPr>
            <a:xfrm flipV="1">
              <a:off x="4895200" y="5303037"/>
              <a:ext cx="192457" cy="110359"/>
            </a:xfrm>
            <a:prstGeom prst="line">
              <a:avLst/>
            </a:prstGeom>
            <a:ln>
              <a:solidFill>
                <a:srgbClr val="273C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441ABE28-E6AB-4A16-8069-BA3934B38E44}"/>
                </a:ext>
              </a:extLst>
            </p:cNvPr>
            <p:cNvCxnSpPr/>
            <p:nvPr/>
          </p:nvCxnSpPr>
          <p:spPr>
            <a:xfrm flipV="1">
              <a:off x="9023139" y="3376218"/>
              <a:ext cx="306039" cy="175490"/>
            </a:xfrm>
            <a:prstGeom prst="line">
              <a:avLst/>
            </a:prstGeom>
            <a:ln>
              <a:solidFill>
                <a:srgbClr val="6E79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FD8CCC1E-9CAA-4A05-A7F0-C5D1D15DD0A9}"/>
              </a:ext>
            </a:extLst>
          </p:cNvPr>
          <p:cNvCxnSpPr/>
          <p:nvPr/>
        </p:nvCxnSpPr>
        <p:spPr>
          <a:xfrm flipV="1">
            <a:off x="8546562" y="5189436"/>
            <a:ext cx="373125" cy="213961"/>
          </a:xfrm>
          <a:prstGeom prst="line">
            <a:avLst/>
          </a:prstGeom>
          <a:ln>
            <a:solidFill>
              <a:srgbClr val="6E79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78437420-281F-4BF3-97E8-B4F177648529}"/>
              </a:ext>
            </a:extLst>
          </p:cNvPr>
          <p:cNvCxnSpPr/>
          <p:nvPr/>
        </p:nvCxnSpPr>
        <p:spPr>
          <a:xfrm flipV="1">
            <a:off x="8960303" y="5109369"/>
            <a:ext cx="89116" cy="51103"/>
          </a:xfrm>
          <a:prstGeom prst="line">
            <a:avLst/>
          </a:prstGeom>
          <a:ln>
            <a:solidFill>
              <a:srgbClr val="273C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5AA3EABE-E189-4CBF-A73E-EE5B165C733A}"/>
              </a:ext>
            </a:extLst>
          </p:cNvPr>
          <p:cNvGrpSpPr/>
          <p:nvPr/>
        </p:nvGrpSpPr>
        <p:grpSpPr>
          <a:xfrm>
            <a:off x="5283173" y="76937"/>
            <a:ext cx="4995778" cy="2407056"/>
            <a:chOff x="4452497" y="910238"/>
            <a:chExt cx="2151995" cy="1036870"/>
          </a:xfrm>
        </p:grpSpPr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1F3ACE09-CFA8-4571-A43E-557F45D35D7C}"/>
                </a:ext>
              </a:extLst>
            </p:cNvPr>
            <p:cNvCxnSpPr/>
            <p:nvPr/>
          </p:nvCxnSpPr>
          <p:spPr>
            <a:xfrm flipV="1">
              <a:off x="5024735" y="910238"/>
              <a:ext cx="1492495" cy="855837"/>
            </a:xfrm>
            <a:prstGeom prst="line">
              <a:avLst/>
            </a:prstGeom>
            <a:ln>
              <a:solidFill>
                <a:srgbClr val="6E79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B30BE701-8429-47D8-A692-12EDDB2BFB57}"/>
                </a:ext>
              </a:extLst>
            </p:cNvPr>
            <p:cNvCxnSpPr/>
            <p:nvPr/>
          </p:nvCxnSpPr>
          <p:spPr>
            <a:xfrm flipV="1">
              <a:off x="4452497" y="1362561"/>
              <a:ext cx="1019394" cy="584547"/>
            </a:xfrm>
            <a:prstGeom prst="line">
              <a:avLst/>
            </a:prstGeom>
            <a:ln>
              <a:solidFill>
                <a:srgbClr val="273C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1D3A45F5-E614-4767-A795-E3DEFA037E15}"/>
                </a:ext>
              </a:extLst>
            </p:cNvPr>
            <p:cNvCxnSpPr/>
            <p:nvPr/>
          </p:nvCxnSpPr>
          <p:spPr>
            <a:xfrm flipV="1">
              <a:off x="5858244" y="1393189"/>
              <a:ext cx="746248" cy="4279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F3ACB468-C4B9-4B9F-8644-A1EF48C72399}"/>
                </a:ext>
              </a:extLst>
            </p:cNvPr>
            <p:cNvCxnSpPr/>
            <p:nvPr/>
          </p:nvCxnSpPr>
          <p:spPr>
            <a:xfrm flipV="1">
              <a:off x="4488985" y="1389875"/>
              <a:ext cx="311730" cy="178753"/>
            </a:xfrm>
            <a:prstGeom prst="line">
              <a:avLst/>
            </a:prstGeom>
            <a:ln>
              <a:solidFill>
                <a:srgbClr val="273C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2AF80B69-6256-4B85-9622-C82737DD2F76}"/>
                </a:ext>
              </a:extLst>
            </p:cNvPr>
            <p:cNvCxnSpPr/>
            <p:nvPr/>
          </p:nvCxnSpPr>
          <p:spPr>
            <a:xfrm flipV="1">
              <a:off x="4561746" y="1718942"/>
              <a:ext cx="192457" cy="110359"/>
            </a:xfrm>
            <a:prstGeom prst="line">
              <a:avLst/>
            </a:prstGeom>
            <a:ln>
              <a:solidFill>
                <a:srgbClr val="6E79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989A9BDD-8821-4F57-A97E-92A036F8FC35}"/>
              </a:ext>
            </a:extLst>
          </p:cNvPr>
          <p:cNvGrpSpPr/>
          <p:nvPr/>
        </p:nvGrpSpPr>
        <p:grpSpPr>
          <a:xfrm>
            <a:off x="15147" y="5106604"/>
            <a:ext cx="1066619" cy="1194479"/>
            <a:chOff x="-159953" y="6000056"/>
            <a:chExt cx="595982" cy="667425"/>
          </a:xfrm>
        </p:grpSpPr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A66D873C-FBC2-4589-9F53-E5133EA7C9E0}"/>
                </a:ext>
              </a:extLst>
            </p:cNvPr>
            <p:cNvCxnSpPr/>
            <p:nvPr/>
          </p:nvCxnSpPr>
          <p:spPr>
            <a:xfrm flipV="1">
              <a:off x="-132559" y="6268818"/>
              <a:ext cx="568588" cy="326044"/>
            </a:xfrm>
            <a:prstGeom prst="line">
              <a:avLst/>
            </a:prstGeom>
            <a:ln>
              <a:solidFill>
                <a:srgbClr val="6E79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3A57FAF1-249D-4426-98C2-3F1052F41164}"/>
                </a:ext>
              </a:extLst>
            </p:cNvPr>
            <p:cNvCxnSpPr/>
            <p:nvPr/>
          </p:nvCxnSpPr>
          <p:spPr>
            <a:xfrm flipV="1">
              <a:off x="-159953" y="6453520"/>
              <a:ext cx="373125" cy="213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F97CADA2-7FD9-407F-AE3B-7F60CAB1EE20}"/>
                </a:ext>
              </a:extLst>
            </p:cNvPr>
            <p:cNvCxnSpPr/>
            <p:nvPr/>
          </p:nvCxnSpPr>
          <p:spPr>
            <a:xfrm flipV="1">
              <a:off x="-5551" y="6000056"/>
              <a:ext cx="228146" cy="130825"/>
            </a:xfrm>
            <a:prstGeom prst="line">
              <a:avLst/>
            </a:prstGeom>
            <a:ln>
              <a:solidFill>
                <a:srgbClr val="6E79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15FEDBB0-D3B6-42F8-A763-6F9977105F2C}"/>
              </a:ext>
            </a:extLst>
          </p:cNvPr>
          <p:cNvCxnSpPr/>
          <p:nvPr/>
        </p:nvCxnSpPr>
        <p:spPr>
          <a:xfrm flipV="1">
            <a:off x="765650" y="4820988"/>
            <a:ext cx="2798792" cy="1604906"/>
          </a:xfrm>
          <a:prstGeom prst="line">
            <a:avLst/>
          </a:prstGeom>
          <a:ln>
            <a:solidFill>
              <a:srgbClr val="273C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5CBE8C81-457B-4288-BCC1-E4C8152E31F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789" y="2347932"/>
            <a:ext cx="4077962" cy="407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141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5">
            <a:extLst>
              <a:ext uri="{FF2B5EF4-FFF2-40B4-BE49-F238E27FC236}">
                <a16:creationId xmlns:a16="http://schemas.microsoft.com/office/drawing/2014/main" id="{B7A4E8F8-B924-4FB3-8B0B-A351228D26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9906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자유형 7"/>
          <p:cNvSpPr/>
          <p:nvPr userDrawn="1"/>
        </p:nvSpPr>
        <p:spPr>
          <a:xfrm flipH="1">
            <a:off x="6846" y="3358384"/>
            <a:ext cx="6054244" cy="3496441"/>
          </a:xfrm>
          <a:custGeom>
            <a:avLst/>
            <a:gdLst>
              <a:gd name="connsiteX0" fmla="*/ 4914900 w 4914900"/>
              <a:gd name="connsiteY0" fmla="*/ 2828925 h 2838450"/>
              <a:gd name="connsiteX1" fmla="*/ 4914900 w 4914900"/>
              <a:gd name="connsiteY1" fmla="*/ 0 h 2838450"/>
              <a:gd name="connsiteX2" fmla="*/ 0 w 4914900"/>
              <a:gd name="connsiteY2" fmla="*/ 2838450 h 2838450"/>
              <a:gd name="connsiteX3" fmla="*/ 4914900 w 4914900"/>
              <a:gd name="connsiteY3" fmla="*/ 2828925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14900" h="2838450">
                <a:moveTo>
                  <a:pt x="4914900" y="2828925"/>
                </a:moveTo>
                <a:lnTo>
                  <a:pt x="4914900" y="0"/>
                </a:lnTo>
                <a:lnTo>
                  <a:pt x="0" y="2838450"/>
                </a:lnTo>
                <a:lnTo>
                  <a:pt x="4914900" y="2828925"/>
                </a:lnTo>
                <a:close/>
              </a:path>
            </a:pathLst>
          </a:custGeom>
          <a:solidFill>
            <a:srgbClr val="130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 flipV="1">
            <a:off x="4094976" y="5624527"/>
            <a:ext cx="1492495" cy="855837"/>
          </a:xfrm>
          <a:prstGeom prst="line">
            <a:avLst/>
          </a:prstGeom>
          <a:ln>
            <a:solidFill>
              <a:srgbClr val="6E79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 flipH="1" flipV="1">
            <a:off x="4989734" y="6071495"/>
            <a:ext cx="1019394" cy="584547"/>
          </a:xfrm>
          <a:prstGeom prst="line">
            <a:avLst/>
          </a:prstGeom>
          <a:ln>
            <a:solidFill>
              <a:srgbClr val="273C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 flipH="1" flipV="1">
            <a:off x="0" y="3471689"/>
            <a:ext cx="1019394" cy="584547"/>
          </a:xfrm>
          <a:prstGeom prst="line">
            <a:avLst/>
          </a:prstGeom>
          <a:ln>
            <a:solidFill>
              <a:srgbClr val="273C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 flipV="1">
            <a:off x="4365950" y="5113983"/>
            <a:ext cx="746248" cy="4279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 userDrawn="1"/>
        </p:nvCxnSpPr>
        <p:spPr>
          <a:xfrm flipH="1" flipV="1">
            <a:off x="4827868" y="5303037"/>
            <a:ext cx="192457" cy="110359"/>
          </a:xfrm>
          <a:prstGeom prst="line">
            <a:avLst/>
          </a:prstGeom>
          <a:ln>
            <a:solidFill>
              <a:srgbClr val="273C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 userDrawn="1"/>
        </p:nvCxnSpPr>
        <p:spPr>
          <a:xfrm flipH="1" flipV="1">
            <a:off x="4979439" y="5942087"/>
            <a:ext cx="192457" cy="110359"/>
          </a:xfrm>
          <a:prstGeom prst="line">
            <a:avLst/>
          </a:prstGeom>
          <a:ln>
            <a:solidFill>
              <a:srgbClr val="6E79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BB4232D-7C39-4649-9B99-6A53F853383A}"/>
              </a:ext>
            </a:extLst>
          </p:cNvPr>
          <p:cNvGrpSpPr/>
          <p:nvPr userDrawn="1"/>
        </p:nvGrpSpPr>
        <p:grpSpPr>
          <a:xfrm>
            <a:off x="1342246" y="816731"/>
            <a:ext cx="3049104" cy="1866490"/>
            <a:chOff x="1316846" y="802218"/>
            <a:chExt cx="3049104" cy="186649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907DD29-A1DE-4CFE-A108-BE179DB43AA2}"/>
                </a:ext>
              </a:extLst>
            </p:cNvPr>
            <p:cNvSpPr txBox="1"/>
            <p:nvPr userDrawn="1"/>
          </p:nvSpPr>
          <p:spPr>
            <a:xfrm>
              <a:off x="1316846" y="802218"/>
              <a:ext cx="304910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b="1" spc="-8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gradFill>
                    <a:gsLst>
                      <a:gs pos="94000">
                        <a:srgbClr val="A0F3EF"/>
                      </a:gs>
                      <a:gs pos="0">
                        <a:srgbClr val="ABB2EB"/>
                      </a:gs>
                    </a:gsLst>
                    <a:path path="circle">
                      <a:fillToRect l="100000" t="100000"/>
                    </a:path>
                  </a:gradFill>
                  <a:latin typeface="+mn-ea"/>
                </a:rPr>
                <a:t>Contents</a:t>
              </a:r>
              <a:endParaRPr lang="ko-KR" altLang="en-US" sz="4000" spc="-8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E1456535-5DC1-4604-9429-09290109210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841398" y="1813512"/>
              <a:ext cx="0" cy="855196"/>
            </a:xfrm>
            <a:prstGeom prst="line">
              <a:avLst/>
            </a:prstGeom>
            <a:ln w="50800" cap="rnd">
              <a:solidFill>
                <a:srgbClr val="4896B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D573D395-DE9B-4DEE-84FE-D94CB6868A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40" y="2415224"/>
            <a:ext cx="4077962" cy="407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371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5">
            <a:extLst>
              <a:ext uri="{FF2B5EF4-FFF2-40B4-BE49-F238E27FC236}">
                <a16:creationId xmlns:a16="http://schemas.microsoft.com/office/drawing/2014/main" id="{8AD0B8DC-8A46-41BD-B776-16A603E74B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9906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11EA9D90-3EFE-4476-8A6F-6D5648CAB2D2}"/>
              </a:ext>
            </a:extLst>
          </p:cNvPr>
          <p:cNvGrpSpPr/>
          <p:nvPr/>
        </p:nvGrpSpPr>
        <p:grpSpPr>
          <a:xfrm>
            <a:off x="2489200" y="507176"/>
            <a:ext cx="7950080" cy="6347649"/>
            <a:chOff x="3851756" y="1655934"/>
            <a:chExt cx="6511324" cy="5198891"/>
          </a:xfrm>
        </p:grpSpPr>
        <p:sp>
          <p:nvSpPr>
            <p:cNvPr id="20" name="자유형 7">
              <a:extLst>
                <a:ext uri="{FF2B5EF4-FFF2-40B4-BE49-F238E27FC236}">
                  <a16:creationId xmlns:a16="http://schemas.microsoft.com/office/drawing/2014/main" id="{F07EE694-9F02-4116-9FB3-F810B6F57E2C}"/>
                </a:ext>
              </a:extLst>
            </p:cNvPr>
            <p:cNvSpPr/>
            <p:nvPr/>
          </p:nvSpPr>
          <p:spPr>
            <a:xfrm>
              <a:off x="3851756" y="3358384"/>
              <a:ext cx="6054244" cy="3496441"/>
            </a:xfrm>
            <a:custGeom>
              <a:avLst/>
              <a:gdLst>
                <a:gd name="connsiteX0" fmla="*/ 4914900 w 4914900"/>
                <a:gd name="connsiteY0" fmla="*/ 2828925 h 2838450"/>
                <a:gd name="connsiteX1" fmla="*/ 4914900 w 4914900"/>
                <a:gd name="connsiteY1" fmla="*/ 0 h 2838450"/>
                <a:gd name="connsiteX2" fmla="*/ 0 w 4914900"/>
                <a:gd name="connsiteY2" fmla="*/ 2838450 h 2838450"/>
                <a:gd name="connsiteX3" fmla="*/ 4914900 w 4914900"/>
                <a:gd name="connsiteY3" fmla="*/ 2828925 h 2838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14900" h="2838450">
                  <a:moveTo>
                    <a:pt x="4914900" y="2828925"/>
                  </a:moveTo>
                  <a:lnTo>
                    <a:pt x="4914900" y="0"/>
                  </a:lnTo>
                  <a:lnTo>
                    <a:pt x="0" y="2838450"/>
                  </a:lnTo>
                  <a:lnTo>
                    <a:pt x="4914900" y="2828925"/>
                  </a:lnTo>
                  <a:close/>
                </a:path>
              </a:pathLst>
            </a:custGeom>
            <a:solidFill>
              <a:srgbClr val="130B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A43DCFCF-CB51-4FE5-9828-25B3196D1592}"/>
                </a:ext>
              </a:extLst>
            </p:cNvPr>
            <p:cNvCxnSpPr/>
            <p:nvPr/>
          </p:nvCxnSpPr>
          <p:spPr>
            <a:xfrm flipV="1">
              <a:off x="6898068" y="3342377"/>
              <a:ext cx="3073584" cy="1762476"/>
            </a:xfrm>
            <a:prstGeom prst="line">
              <a:avLst/>
            </a:prstGeom>
            <a:ln w="25400">
              <a:solidFill>
                <a:srgbClr val="838CD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03494A15-86B0-44EC-8E31-A6FD89255931}"/>
                </a:ext>
              </a:extLst>
            </p:cNvPr>
            <p:cNvCxnSpPr/>
            <p:nvPr/>
          </p:nvCxnSpPr>
          <p:spPr>
            <a:xfrm flipV="1">
              <a:off x="6979186" y="3615639"/>
              <a:ext cx="2120500" cy="1215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8215DDA8-8D7B-4D89-9943-DC4C7052AF6A}"/>
                </a:ext>
              </a:extLst>
            </p:cNvPr>
            <p:cNvCxnSpPr/>
            <p:nvPr/>
          </p:nvCxnSpPr>
          <p:spPr>
            <a:xfrm flipV="1">
              <a:off x="8826287" y="1655934"/>
              <a:ext cx="1536793" cy="8812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4457D2A-5421-443C-A538-7DD5C5C61049}"/>
                </a:ext>
              </a:extLst>
            </p:cNvPr>
            <p:cNvCxnSpPr/>
            <p:nvPr/>
          </p:nvCxnSpPr>
          <p:spPr>
            <a:xfrm flipV="1">
              <a:off x="8656135" y="3361300"/>
              <a:ext cx="443551" cy="254339"/>
            </a:xfrm>
            <a:prstGeom prst="line">
              <a:avLst/>
            </a:prstGeom>
            <a:ln>
              <a:solidFill>
                <a:srgbClr val="838CD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8278BBD-F41D-4D7D-925C-586932475A1A}"/>
                </a:ext>
              </a:extLst>
            </p:cNvPr>
            <p:cNvGrpSpPr/>
            <p:nvPr/>
          </p:nvGrpSpPr>
          <p:grpSpPr>
            <a:xfrm>
              <a:off x="4617156" y="4730585"/>
              <a:ext cx="1973691" cy="1410630"/>
              <a:chOff x="5646109" y="4394440"/>
              <a:chExt cx="943125" cy="674067"/>
            </a:xfrm>
          </p:grpSpPr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5EB570AB-6640-4F19-A261-7173FB5EB74C}"/>
                  </a:ext>
                </a:extLst>
              </p:cNvPr>
              <p:cNvCxnSpPr/>
              <p:nvPr/>
            </p:nvCxnSpPr>
            <p:spPr>
              <a:xfrm flipV="1">
                <a:off x="6054381" y="4394440"/>
                <a:ext cx="534853" cy="306698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12BF3DFA-555D-4846-95A6-1C087F5139E0}"/>
                  </a:ext>
                </a:extLst>
              </p:cNvPr>
              <p:cNvCxnSpPr/>
              <p:nvPr/>
            </p:nvCxnSpPr>
            <p:spPr>
              <a:xfrm flipV="1">
                <a:off x="5646109" y="4742982"/>
                <a:ext cx="567691" cy="325525"/>
              </a:xfrm>
              <a:prstGeom prst="line">
                <a:avLst/>
              </a:prstGeom>
              <a:ln>
                <a:solidFill>
                  <a:srgbClr val="838CD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2BFD8259-ADA8-417A-8F2A-0120E1213E72}"/>
                </a:ext>
              </a:extLst>
            </p:cNvPr>
            <p:cNvGrpSpPr/>
            <p:nvPr/>
          </p:nvGrpSpPr>
          <p:grpSpPr>
            <a:xfrm>
              <a:off x="6018610" y="3056282"/>
              <a:ext cx="3353990" cy="3309076"/>
              <a:chOff x="6018610" y="3700310"/>
              <a:chExt cx="2701221" cy="2665048"/>
            </a:xfrm>
          </p:grpSpPr>
          <p:sp>
            <p:nvSpPr>
              <p:cNvPr id="27" name="자유형 12">
                <a:extLst>
                  <a:ext uri="{FF2B5EF4-FFF2-40B4-BE49-F238E27FC236}">
                    <a16:creationId xmlns:a16="http://schemas.microsoft.com/office/drawing/2014/main" id="{0ABBAE75-B2E4-44FC-9519-49AC9F909C81}"/>
                  </a:ext>
                </a:extLst>
              </p:cNvPr>
              <p:cNvSpPr/>
              <p:nvPr/>
            </p:nvSpPr>
            <p:spPr>
              <a:xfrm>
                <a:off x="6018610" y="5448756"/>
                <a:ext cx="2701221" cy="916602"/>
              </a:xfrm>
              <a:custGeom>
                <a:avLst/>
                <a:gdLst>
                  <a:gd name="connsiteX0" fmla="*/ 0 w 1212056"/>
                  <a:gd name="connsiteY0" fmla="*/ 7144 h 390525"/>
                  <a:gd name="connsiteX1" fmla="*/ 747712 w 1212056"/>
                  <a:gd name="connsiteY1" fmla="*/ 390525 h 390525"/>
                  <a:gd name="connsiteX2" fmla="*/ 835818 w 1212056"/>
                  <a:gd name="connsiteY2" fmla="*/ 345281 h 390525"/>
                  <a:gd name="connsiteX3" fmla="*/ 885825 w 1212056"/>
                  <a:gd name="connsiteY3" fmla="*/ 364331 h 390525"/>
                  <a:gd name="connsiteX4" fmla="*/ 1166812 w 1212056"/>
                  <a:gd name="connsiteY4" fmla="*/ 197644 h 390525"/>
                  <a:gd name="connsiteX5" fmla="*/ 1212056 w 1212056"/>
                  <a:gd name="connsiteY5" fmla="*/ 171450 h 390525"/>
                  <a:gd name="connsiteX6" fmla="*/ 909637 w 1212056"/>
                  <a:gd name="connsiteY6" fmla="*/ 0 h 390525"/>
                  <a:gd name="connsiteX7" fmla="*/ 0 w 1212056"/>
                  <a:gd name="connsiteY7" fmla="*/ 7144 h 390525"/>
                  <a:gd name="connsiteX0" fmla="*/ 0 w 1212056"/>
                  <a:gd name="connsiteY0" fmla="*/ 7144 h 390525"/>
                  <a:gd name="connsiteX1" fmla="*/ 747712 w 1212056"/>
                  <a:gd name="connsiteY1" fmla="*/ 390525 h 390525"/>
                  <a:gd name="connsiteX2" fmla="*/ 835818 w 1212056"/>
                  <a:gd name="connsiteY2" fmla="*/ 345281 h 390525"/>
                  <a:gd name="connsiteX3" fmla="*/ 871075 w 1212056"/>
                  <a:gd name="connsiteY3" fmla="*/ 364331 h 390525"/>
                  <a:gd name="connsiteX4" fmla="*/ 1166812 w 1212056"/>
                  <a:gd name="connsiteY4" fmla="*/ 197644 h 390525"/>
                  <a:gd name="connsiteX5" fmla="*/ 1212056 w 1212056"/>
                  <a:gd name="connsiteY5" fmla="*/ 171450 h 390525"/>
                  <a:gd name="connsiteX6" fmla="*/ 909637 w 1212056"/>
                  <a:gd name="connsiteY6" fmla="*/ 0 h 390525"/>
                  <a:gd name="connsiteX7" fmla="*/ 0 w 1212056"/>
                  <a:gd name="connsiteY7" fmla="*/ 7144 h 390525"/>
                  <a:gd name="connsiteX0" fmla="*/ 0 w 1212056"/>
                  <a:gd name="connsiteY0" fmla="*/ 7144 h 390525"/>
                  <a:gd name="connsiteX1" fmla="*/ 747712 w 1212056"/>
                  <a:gd name="connsiteY1" fmla="*/ 390525 h 390525"/>
                  <a:gd name="connsiteX2" fmla="*/ 835818 w 1212056"/>
                  <a:gd name="connsiteY2" fmla="*/ 345281 h 390525"/>
                  <a:gd name="connsiteX3" fmla="*/ 856323 w 1212056"/>
                  <a:gd name="connsiteY3" fmla="*/ 369093 h 390525"/>
                  <a:gd name="connsiteX4" fmla="*/ 1166812 w 1212056"/>
                  <a:gd name="connsiteY4" fmla="*/ 197644 h 390525"/>
                  <a:gd name="connsiteX5" fmla="*/ 1212056 w 1212056"/>
                  <a:gd name="connsiteY5" fmla="*/ 171450 h 390525"/>
                  <a:gd name="connsiteX6" fmla="*/ 909637 w 1212056"/>
                  <a:gd name="connsiteY6" fmla="*/ 0 h 390525"/>
                  <a:gd name="connsiteX7" fmla="*/ 0 w 1212056"/>
                  <a:gd name="connsiteY7" fmla="*/ 7144 h 390525"/>
                  <a:gd name="connsiteX0" fmla="*/ 0 w 1212056"/>
                  <a:gd name="connsiteY0" fmla="*/ 7144 h 390525"/>
                  <a:gd name="connsiteX1" fmla="*/ 747712 w 1212056"/>
                  <a:gd name="connsiteY1" fmla="*/ 390525 h 390525"/>
                  <a:gd name="connsiteX2" fmla="*/ 835818 w 1212056"/>
                  <a:gd name="connsiteY2" fmla="*/ 345281 h 390525"/>
                  <a:gd name="connsiteX3" fmla="*/ 856323 w 1212056"/>
                  <a:gd name="connsiteY3" fmla="*/ 369093 h 390525"/>
                  <a:gd name="connsiteX4" fmla="*/ 1212056 w 1212056"/>
                  <a:gd name="connsiteY4" fmla="*/ 171450 h 390525"/>
                  <a:gd name="connsiteX5" fmla="*/ 909637 w 1212056"/>
                  <a:gd name="connsiteY5" fmla="*/ 0 h 390525"/>
                  <a:gd name="connsiteX6" fmla="*/ 0 w 1212056"/>
                  <a:gd name="connsiteY6" fmla="*/ 7144 h 390525"/>
                  <a:gd name="connsiteX0" fmla="*/ 0 w 1224348"/>
                  <a:gd name="connsiteY0" fmla="*/ 7144 h 390525"/>
                  <a:gd name="connsiteX1" fmla="*/ 747712 w 1224348"/>
                  <a:gd name="connsiteY1" fmla="*/ 390525 h 390525"/>
                  <a:gd name="connsiteX2" fmla="*/ 835818 w 1224348"/>
                  <a:gd name="connsiteY2" fmla="*/ 345281 h 390525"/>
                  <a:gd name="connsiteX3" fmla="*/ 856323 w 1224348"/>
                  <a:gd name="connsiteY3" fmla="*/ 369093 h 390525"/>
                  <a:gd name="connsiteX4" fmla="*/ 1224348 w 1224348"/>
                  <a:gd name="connsiteY4" fmla="*/ 178594 h 390525"/>
                  <a:gd name="connsiteX5" fmla="*/ 909637 w 1224348"/>
                  <a:gd name="connsiteY5" fmla="*/ 0 h 390525"/>
                  <a:gd name="connsiteX6" fmla="*/ 0 w 1224348"/>
                  <a:gd name="connsiteY6" fmla="*/ 7144 h 390525"/>
                  <a:gd name="connsiteX0" fmla="*/ 0 w 1224348"/>
                  <a:gd name="connsiteY0" fmla="*/ 7144 h 390525"/>
                  <a:gd name="connsiteX1" fmla="*/ 747712 w 1224348"/>
                  <a:gd name="connsiteY1" fmla="*/ 390525 h 390525"/>
                  <a:gd name="connsiteX2" fmla="*/ 835818 w 1224348"/>
                  <a:gd name="connsiteY2" fmla="*/ 333375 h 390525"/>
                  <a:gd name="connsiteX3" fmla="*/ 856323 w 1224348"/>
                  <a:gd name="connsiteY3" fmla="*/ 369093 h 390525"/>
                  <a:gd name="connsiteX4" fmla="*/ 1224348 w 1224348"/>
                  <a:gd name="connsiteY4" fmla="*/ 178594 h 390525"/>
                  <a:gd name="connsiteX5" fmla="*/ 909637 w 1224348"/>
                  <a:gd name="connsiteY5" fmla="*/ 0 h 390525"/>
                  <a:gd name="connsiteX6" fmla="*/ 0 w 1224348"/>
                  <a:gd name="connsiteY6" fmla="*/ 7144 h 390525"/>
                  <a:gd name="connsiteX0" fmla="*/ 0 w 1224348"/>
                  <a:gd name="connsiteY0" fmla="*/ 7144 h 390525"/>
                  <a:gd name="connsiteX1" fmla="*/ 747712 w 1224348"/>
                  <a:gd name="connsiteY1" fmla="*/ 390525 h 390525"/>
                  <a:gd name="connsiteX2" fmla="*/ 835818 w 1224348"/>
                  <a:gd name="connsiteY2" fmla="*/ 333375 h 390525"/>
                  <a:gd name="connsiteX3" fmla="*/ 868616 w 1224348"/>
                  <a:gd name="connsiteY3" fmla="*/ 354806 h 390525"/>
                  <a:gd name="connsiteX4" fmla="*/ 1224348 w 1224348"/>
                  <a:gd name="connsiteY4" fmla="*/ 178594 h 390525"/>
                  <a:gd name="connsiteX5" fmla="*/ 909637 w 1224348"/>
                  <a:gd name="connsiteY5" fmla="*/ 0 h 390525"/>
                  <a:gd name="connsiteX6" fmla="*/ 0 w 1224348"/>
                  <a:gd name="connsiteY6" fmla="*/ 7144 h 390525"/>
                  <a:gd name="connsiteX0" fmla="*/ 0 w 1209596"/>
                  <a:gd name="connsiteY0" fmla="*/ 7144 h 390525"/>
                  <a:gd name="connsiteX1" fmla="*/ 747712 w 1209596"/>
                  <a:gd name="connsiteY1" fmla="*/ 390525 h 390525"/>
                  <a:gd name="connsiteX2" fmla="*/ 835818 w 1209596"/>
                  <a:gd name="connsiteY2" fmla="*/ 333375 h 390525"/>
                  <a:gd name="connsiteX3" fmla="*/ 868616 w 1209596"/>
                  <a:gd name="connsiteY3" fmla="*/ 354806 h 390525"/>
                  <a:gd name="connsiteX4" fmla="*/ 1209596 w 1209596"/>
                  <a:gd name="connsiteY4" fmla="*/ 169069 h 390525"/>
                  <a:gd name="connsiteX5" fmla="*/ 909637 w 1209596"/>
                  <a:gd name="connsiteY5" fmla="*/ 0 h 390525"/>
                  <a:gd name="connsiteX6" fmla="*/ 0 w 1209596"/>
                  <a:gd name="connsiteY6" fmla="*/ 7144 h 390525"/>
                  <a:gd name="connsiteX0" fmla="*/ 0 w 1212055"/>
                  <a:gd name="connsiteY0" fmla="*/ 7144 h 390525"/>
                  <a:gd name="connsiteX1" fmla="*/ 747712 w 1212055"/>
                  <a:gd name="connsiteY1" fmla="*/ 390525 h 390525"/>
                  <a:gd name="connsiteX2" fmla="*/ 835818 w 1212055"/>
                  <a:gd name="connsiteY2" fmla="*/ 333375 h 390525"/>
                  <a:gd name="connsiteX3" fmla="*/ 868616 w 1212055"/>
                  <a:gd name="connsiteY3" fmla="*/ 354806 h 390525"/>
                  <a:gd name="connsiteX4" fmla="*/ 1212055 w 1212055"/>
                  <a:gd name="connsiteY4" fmla="*/ 178594 h 390525"/>
                  <a:gd name="connsiteX5" fmla="*/ 909637 w 1212055"/>
                  <a:gd name="connsiteY5" fmla="*/ 0 h 390525"/>
                  <a:gd name="connsiteX6" fmla="*/ 0 w 1212055"/>
                  <a:gd name="connsiteY6" fmla="*/ 7144 h 390525"/>
                  <a:gd name="connsiteX0" fmla="*/ 0 w 1189927"/>
                  <a:gd name="connsiteY0" fmla="*/ 7144 h 390525"/>
                  <a:gd name="connsiteX1" fmla="*/ 747712 w 1189927"/>
                  <a:gd name="connsiteY1" fmla="*/ 390525 h 390525"/>
                  <a:gd name="connsiteX2" fmla="*/ 835818 w 1189927"/>
                  <a:gd name="connsiteY2" fmla="*/ 333375 h 390525"/>
                  <a:gd name="connsiteX3" fmla="*/ 868616 w 1189927"/>
                  <a:gd name="connsiteY3" fmla="*/ 354806 h 390525"/>
                  <a:gd name="connsiteX4" fmla="*/ 1189927 w 1189927"/>
                  <a:gd name="connsiteY4" fmla="*/ 169069 h 390525"/>
                  <a:gd name="connsiteX5" fmla="*/ 909637 w 1189927"/>
                  <a:gd name="connsiteY5" fmla="*/ 0 h 390525"/>
                  <a:gd name="connsiteX6" fmla="*/ 0 w 1189927"/>
                  <a:gd name="connsiteY6" fmla="*/ 7144 h 390525"/>
                  <a:gd name="connsiteX0" fmla="*/ 0 w 1189927"/>
                  <a:gd name="connsiteY0" fmla="*/ 7144 h 390525"/>
                  <a:gd name="connsiteX1" fmla="*/ 747712 w 1189927"/>
                  <a:gd name="connsiteY1" fmla="*/ 390525 h 390525"/>
                  <a:gd name="connsiteX2" fmla="*/ 835818 w 1189927"/>
                  <a:gd name="connsiteY2" fmla="*/ 333375 h 390525"/>
                  <a:gd name="connsiteX3" fmla="*/ 848948 w 1189927"/>
                  <a:gd name="connsiteY3" fmla="*/ 347662 h 390525"/>
                  <a:gd name="connsiteX4" fmla="*/ 1189927 w 1189927"/>
                  <a:gd name="connsiteY4" fmla="*/ 169069 h 390525"/>
                  <a:gd name="connsiteX5" fmla="*/ 909637 w 1189927"/>
                  <a:gd name="connsiteY5" fmla="*/ 0 h 390525"/>
                  <a:gd name="connsiteX6" fmla="*/ 0 w 1189927"/>
                  <a:gd name="connsiteY6" fmla="*/ 7144 h 390525"/>
                  <a:gd name="connsiteX0" fmla="*/ 0 w 1189927"/>
                  <a:gd name="connsiteY0" fmla="*/ 7144 h 383381"/>
                  <a:gd name="connsiteX1" fmla="*/ 750170 w 1189927"/>
                  <a:gd name="connsiteY1" fmla="*/ 383381 h 383381"/>
                  <a:gd name="connsiteX2" fmla="*/ 835818 w 1189927"/>
                  <a:gd name="connsiteY2" fmla="*/ 333375 h 383381"/>
                  <a:gd name="connsiteX3" fmla="*/ 848948 w 1189927"/>
                  <a:gd name="connsiteY3" fmla="*/ 347662 h 383381"/>
                  <a:gd name="connsiteX4" fmla="*/ 1189927 w 1189927"/>
                  <a:gd name="connsiteY4" fmla="*/ 169069 h 383381"/>
                  <a:gd name="connsiteX5" fmla="*/ 909637 w 1189927"/>
                  <a:gd name="connsiteY5" fmla="*/ 0 h 383381"/>
                  <a:gd name="connsiteX6" fmla="*/ 0 w 1189927"/>
                  <a:gd name="connsiteY6" fmla="*/ 7144 h 383381"/>
                  <a:gd name="connsiteX0" fmla="*/ 0 w 1189927"/>
                  <a:gd name="connsiteY0" fmla="*/ 7144 h 383381"/>
                  <a:gd name="connsiteX1" fmla="*/ 750170 w 1189927"/>
                  <a:gd name="connsiteY1" fmla="*/ 383381 h 383381"/>
                  <a:gd name="connsiteX2" fmla="*/ 818609 w 1189927"/>
                  <a:gd name="connsiteY2" fmla="*/ 340519 h 383381"/>
                  <a:gd name="connsiteX3" fmla="*/ 848948 w 1189927"/>
                  <a:gd name="connsiteY3" fmla="*/ 347662 h 383381"/>
                  <a:gd name="connsiteX4" fmla="*/ 1189927 w 1189927"/>
                  <a:gd name="connsiteY4" fmla="*/ 169069 h 383381"/>
                  <a:gd name="connsiteX5" fmla="*/ 909637 w 1189927"/>
                  <a:gd name="connsiteY5" fmla="*/ 0 h 383381"/>
                  <a:gd name="connsiteX6" fmla="*/ 0 w 1189927"/>
                  <a:gd name="connsiteY6" fmla="*/ 7144 h 383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89927" h="383381">
                    <a:moveTo>
                      <a:pt x="0" y="7144"/>
                    </a:moveTo>
                    <a:lnTo>
                      <a:pt x="750170" y="383381"/>
                    </a:lnTo>
                    <a:lnTo>
                      <a:pt x="818609" y="340519"/>
                    </a:lnTo>
                    <a:lnTo>
                      <a:pt x="848948" y="347662"/>
                    </a:lnTo>
                    <a:lnTo>
                      <a:pt x="1189927" y="169069"/>
                    </a:lnTo>
                    <a:lnTo>
                      <a:pt x="909637" y="0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chemeClr val="tx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AC3A0880-AF38-4B4E-B07E-5CE11DD203A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142" t="30947" r="3886" b="2040"/>
              <a:stretch/>
            </p:blipFill>
            <p:spPr>
              <a:xfrm>
                <a:off x="6345101" y="3700310"/>
                <a:ext cx="2136513" cy="256381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34634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마스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>
            <a:extLst>
              <a:ext uri="{FF2B5EF4-FFF2-40B4-BE49-F238E27FC236}">
                <a16:creationId xmlns:a16="http://schemas.microsoft.com/office/drawing/2014/main" id="{B1BEDC9A-5B4F-445A-8667-B6E57B264F7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699"/>
          <a:stretch/>
        </p:blipFill>
        <p:spPr bwMode="auto">
          <a:xfrm>
            <a:off x="0" y="0"/>
            <a:ext cx="9906000" cy="901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206" y="234460"/>
            <a:ext cx="458779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z="3200" b="1" spc="-80" dirty="0">
                <a:ln>
                  <a:solidFill>
                    <a:schemeClr val="bg1">
                      <a:alpha val="0"/>
                    </a:schemeClr>
                  </a:solidFill>
                </a:ln>
                <a:gradFill>
                  <a:gsLst>
                    <a:gs pos="94000">
                      <a:srgbClr val="A0F3EF"/>
                    </a:gs>
                    <a:gs pos="0">
                      <a:srgbClr val="ABB2EB"/>
                    </a:gs>
                  </a:gsLst>
                  <a:path path="circle">
                    <a:fillToRect l="100000" t="100000"/>
                  </a:path>
                </a:gradFill>
                <a:latin typeface="+mn-ea"/>
                <a:ea typeface="+mn-ea"/>
                <a:cs typeface="+mn-cs"/>
              </a:defRPr>
            </a:lvl1pPr>
          </a:lstStyle>
          <a:p>
            <a:pPr marL="0" lvl="0"/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E50E486-F765-4CBC-A0A3-EA83B0F393DB}" type="datetimeFigureOut">
              <a:rPr lang="ko-KR" altLang="en-US" smtClean="0"/>
              <a:pPr/>
              <a:t>2021-07-05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266A708-CA9A-44F4-B4A4-3CAC19DC854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447CF98-5198-451C-9353-66603CF95FBA}"/>
              </a:ext>
            </a:extLst>
          </p:cNvPr>
          <p:cNvSpPr/>
          <p:nvPr userDrawn="1"/>
        </p:nvSpPr>
        <p:spPr>
          <a:xfrm>
            <a:off x="172245" y="1"/>
            <a:ext cx="127794" cy="535532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B28C524-56C2-46BB-BFE6-3F474AA9681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3685" y="-50516"/>
            <a:ext cx="1267338" cy="95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5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5">
            <a:extLst>
              <a:ext uri="{FF2B5EF4-FFF2-40B4-BE49-F238E27FC236}">
                <a16:creationId xmlns:a16="http://schemas.microsoft.com/office/drawing/2014/main" id="{B2301269-2583-43A2-B258-A83F1930D35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8D72A11F-9049-440A-8EC8-2F0D9BA313A0}"/>
              </a:ext>
            </a:extLst>
          </p:cNvPr>
          <p:cNvGrpSpPr/>
          <p:nvPr userDrawn="1"/>
        </p:nvGrpSpPr>
        <p:grpSpPr>
          <a:xfrm>
            <a:off x="2717132" y="1639601"/>
            <a:ext cx="4471737" cy="1694807"/>
            <a:chOff x="2688104" y="2341262"/>
            <a:chExt cx="4471737" cy="16948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DB748F0-27D8-4B78-9097-EEFD674947A7}"/>
                </a:ext>
              </a:extLst>
            </p:cNvPr>
            <p:cNvSpPr txBox="1"/>
            <p:nvPr/>
          </p:nvSpPr>
          <p:spPr>
            <a:xfrm>
              <a:off x="2688104" y="2341262"/>
              <a:ext cx="447173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000" spc="-8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gradFill>
                    <a:gsLst>
                      <a:gs pos="94000">
                        <a:srgbClr val="A0F3EF"/>
                      </a:gs>
                      <a:gs pos="0">
                        <a:srgbClr val="ABB2EB"/>
                      </a:gs>
                    </a:gsLst>
                    <a:path path="circle">
                      <a:fillToRect l="100000" t="100000"/>
                    </a:path>
                  </a:gradFill>
                  <a:latin typeface="고도 B" panose="02000503000000020004" pitchFamily="2" charset="-127"/>
                  <a:ea typeface="고도 B" panose="02000503000000020004" pitchFamily="2" charset="-127"/>
                </a:rPr>
                <a:t>THANK YOU</a:t>
              </a:r>
              <a:endParaRPr lang="ko-KR" altLang="en-US" sz="4400" spc="-8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고도 B" panose="02000503000000020004" pitchFamily="2" charset="-127"/>
                <a:ea typeface="고도 B" panose="020005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16AE7BE-7FEF-4916-B630-7B7C83D16018}"/>
                </a:ext>
              </a:extLst>
            </p:cNvPr>
            <p:cNvSpPr txBox="1"/>
            <p:nvPr/>
          </p:nvSpPr>
          <p:spPr>
            <a:xfrm>
              <a:off x="3703125" y="3389738"/>
              <a:ext cx="244169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spc="-8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AAB7EB"/>
                  </a:solidFill>
                  <a:latin typeface="고도 B" panose="02000503000000020004" pitchFamily="2" charset="-127"/>
                  <a:ea typeface="고도 B" panose="02000503000000020004" pitchFamily="2" charset="-127"/>
                </a:rPr>
                <a:t>감사합니다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E480FBC-E732-4440-9D8D-5C718B9C8A0F}"/>
              </a:ext>
            </a:extLst>
          </p:cNvPr>
          <p:cNvGrpSpPr/>
          <p:nvPr userDrawn="1"/>
        </p:nvGrpSpPr>
        <p:grpSpPr>
          <a:xfrm>
            <a:off x="595580" y="280390"/>
            <a:ext cx="8714840" cy="4049072"/>
            <a:chOff x="525730" y="191490"/>
            <a:chExt cx="8714840" cy="4049072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23444FE7-C7E4-4CEE-9CDC-B649E3E2F975}"/>
                </a:ext>
              </a:extLst>
            </p:cNvPr>
            <p:cNvGrpSpPr/>
            <p:nvPr/>
          </p:nvGrpSpPr>
          <p:grpSpPr>
            <a:xfrm>
              <a:off x="525730" y="2807832"/>
              <a:ext cx="2695040" cy="1432730"/>
              <a:chOff x="-488470" y="3595590"/>
              <a:chExt cx="3273919" cy="1740472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EBDBBAA4-1154-4F61-9FD5-18BD0AA6A4C0}"/>
                  </a:ext>
                </a:extLst>
              </p:cNvPr>
              <p:cNvGrpSpPr/>
              <p:nvPr/>
            </p:nvGrpSpPr>
            <p:grpSpPr>
              <a:xfrm>
                <a:off x="957907" y="3595590"/>
                <a:ext cx="1042181" cy="394818"/>
                <a:chOff x="4818485" y="1113248"/>
                <a:chExt cx="1042181" cy="394818"/>
              </a:xfrm>
            </p:grpSpPr>
            <p:cxnSp>
              <p:nvCxnSpPr>
                <p:cNvPr id="22" name="직선 연결선 21">
                  <a:extLst>
                    <a:ext uri="{FF2B5EF4-FFF2-40B4-BE49-F238E27FC236}">
                      <a16:creationId xmlns:a16="http://schemas.microsoft.com/office/drawing/2014/main" id="{34D3FEB6-6429-414E-AFB6-8D3AF4E395E6}"/>
                    </a:ext>
                  </a:extLst>
                </p:cNvPr>
                <p:cNvCxnSpPr/>
                <p:nvPr/>
              </p:nvCxnSpPr>
              <p:spPr>
                <a:xfrm flipV="1">
                  <a:off x="4818485" y="1113248"/>
                  <a:ext cx="688524" cy="394818"/>
                </a:xfrm>
                <a:prstGeom prst="line">
                  <a:avLst/>
                </a:prstGeom>
                <a:ln w="1651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2ADEFCEE-9AD1-439E-A07C-81B99842C756}"/>
                    </a:ext>
                  </a:extLst>
                </p:cNvPr>
                <p:cNvCxnSpPr/>
                <p:nvPr/>
              </p:nvCxnSpPr>
              <p:spPr>
                <a:xfrm flipV="1">
                  <a:off x="5814390" y="1208437"/>
                  <a:ext cx="46276" cy="26535"/>
                </a:xfrm>
                <a:prstGeom prst="line">
                  <a:avLst/>
                </a:prstGeom>
                <a:ln>
                  <a:solidFill>
                    <a:srgbClr val="273C9B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5F30B328-FEE3-49C5-BE37-7D1D8551E710}"/>
                    </a:ext>
                  </a:extLst>
                </p:cNvPr>
                <p:cNvCxnSpPr/>
                <p:nvPr/>
              </p:nvCxnSpPr>
              <p:spPr>
                <a:xfrm flipV="1">
                  <a:off x="5591390" y="1260964"/>
                  <a:ext cx="173320" cy="99387"/>
                </a:xfrm>
                <a:prstGeom prst="line">
                  <a:avLst/>
                </a:prstGeom>
                <a:ln>
                  <a:solidFill>
                    <a:srgbClr val="6E79D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90120ABB-1217-4A98-A053-B1ADAF870B0D}"/>
                  </a:ext>
                </a:extLst>
              </p:cNvPr>
              <p:cNvCxnSpPr/>
              <p:nvPr/>
            </p:nvCxnSpPr>
            <p:spPr>
              <a:xfrm flipV="1">
                <a:off x="-488470" y="4071968"/>
                <a:ext cx="2204452" cy="1264094"/>
              </a:xfrm>
              <a:prstGeom prst="line">
                <a:avLst/>
              </a:prstGeom>
              <a:ln w="12700">
                <a:solidFill>
                  <a:srgbClr val="6E79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BB1963C9-5F78-4783-B21C-590BF20536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88752" y="3681345"/>
                <a:ext cx="1496697" cy="858245"/>
              </a:xfrm>
              <a:prstGeom prst="line">
                <a:avLst/>
              </a:prstGeom>
              <a:ln>
                <a:solidFill>
                  <a:srgbClr val="6E79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66AF5B45-98A4-4CD5-A7C9-3AFFD8EE4523}"/>
                  </a:ext>
                </a:extLst>
              </p:cNvPr>
              <p:cNvCxnSpPr/>
              <p:nvPr/>
            </p:nvCxnSpPr>
            <p:spPr>
              <a:xfrm flipH="1">
                <a:off x="2345431" y="3995022"/>
                <a:ext cx="201329" cy="11544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24AEB48F-B9F3-4574-826E-5E8DDC135ACF}"/>
                </a:ext>
              </a:extLst>
            </p:cNvPr>
            <p:cNvGrpSpPr/>
            <p:nvPr/>
          </p:nvGrpSpPr>
          <p:grpSpPr>
            <a:xfrm rot="10800000">
              <a:off x="6545530" y="191490"/>
              <a:ext cx="2695040" cy="1432730"/>
              <a:chOff x="-488470" y="3595590"/>
              <a:chExt cx="3273919" cy="1740472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655E6B0C-5F63-4E1D-900F-B159D4175B49}"/>
                  </a:ext>
                </a:extLst>
              </p:cNvPr>
              <p:cNvGrpSpPr/>
              <p:nvPr/>
            </p:nvGrpSpPr>
            <p:grpSpPr>
              <a:xfrm>
                <a:off x="957907" y="3595590"/>
                <a:ext cx="1042181" cy="394818"/>
                <a:chOff x="4818485" y="1113248"/>
                <a:chExt cx="1042181" cy="394818"/>
              </a:xfrm>
            </p:grpSpPr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996BE71A-EC45-4B0D-ADCF-85FD95F9634E}"/>
                    </a:ext>
                  </a:extLst>
                </p:cNvPr>
                <p:cNvCxnSpPr/>
                <p:nvPr/>
              </p:nvCxnSpPr>
              <p:spPr>
                <a:xfrm flipV="1">
                  <a:off x="4818485" y="1113248"/>
                  <a:ext cx="688524" cy="394818"/>
                </a:xfrm>
                <a:prstGeom prst="line">
                  <a:avLst/>
                </a:prstGeom>
                <a:ln w="1651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3286E1BC-F273-49E4-863C-F2F5DD2FFF79}"/>
                    </a:ext>
                  </a:extLst>
                </p:cNvPr>
                <p:cNvCxnSpPr/>
                <p:nvPr/>
              </p:nvCxnSpPr>
              <p:spPr>
                <a:xfrm flipV="1">
                  <a:off x="5814390" y="1208437"/>
                  <a:ext cx="46276" cy="26535"/>
                </a:xfrm>
                <a:prstGeom prst="line">
                  <a:avLst/>
                </a:prstGeom>
                <a:ln>
                  <a:solidFill>
                    <a:srgbClr val="273C9B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직선 연결선 16">
                  <a:extLst>
                    <a:ext uri="{FF2B5EF4-FFF2-40B4-BE49-F238E27FC236}">
                      <a16:creationId xmlns:a16="http://schemas.microsoft.com/office/drawing/2014/main" id="{EA6ED803-44E0-4D9B-A87C-057949DF3D5E}"/>
                    </a:ext>
                  </a:extLst>
                </p:cNvPr>
                <p:cNvCxnSpPr/>
                <p:nvPr/>
              </p:nvCxnSpPr>
              <p:spPr>
                <a:xfrm flipV="1">
                  <a:off x="5591390" y="1260964"/>
                  <a:ext cx="173320" cy="99387"/>
                </a:xfrm>
                <a:prstGeom prst="line">
                  <a:avLst/>
                </a:prstGeom>
                <a:ln>
                  <a:solidFill>
                    <a:srgbClr val="6E79D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FFF58C92-D9D1-4C37-BBBE-78911425937F}"/>
                  </a:ext>
                </a:extLst>
              </p:cNvPr>
              <p:cNvCxnSpPr/>
              <p:nvPr/>
            </p:nvCxnSpPr>
            <p:spPr>
              <a:xfrm flipV="1">
                <a:off x="-488470" y="4071968"/>
                <a:ext cx="2204452" cy="1264094"/>
              </a:xfrm>
              <a:prstGeom prst="line">
                <a:avLst/>
              </a:prstGeom>
              <a:ln w="12700">
                <a:solidFill>
                  <a:srgbClr val="6E79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E7BC75C7-5DEA-4DE4-B20D-2858BBE64F4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88752" y="3681345"/>
                <a:ext cx="1496697" cy="858245"/>
              </a:xfrm>
              <a:prstGeom prst="line">
                <a:avLst/>
              </a:prstGeom>
              <a:ln>
                <a:solidFill>
                  <a:srgbClr val="6E79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F98089EC-09BB-4F1D-9519-10E65053BA6A}"/>
                  </a:ext>
                </a:extLst>
              </p:cNvPr>
              <p:cNvCxnSpPr/>
              <p:nvPr/>
            </p:nvCxnSpPr>
            <p:spPr>
              <a:xfrm flipH="1">
                <a:off x="2345431" y="3995022"/>
                <a:ext cx="201329" cy="11544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F3CACEC0-1AB1-4762-8C71-34B31B89237E}"/>
              </a:ext>
            </a:extLst>
          </p:cNvPr>
          <p:cNvCxnSpPr>
            <a:cxnSpLocks/>
          </p:cNvCxnSpPr>
          <p:nvPr userDrawn="1"/>
        </p:nvCxnSpPr>
        <p:spPr>
          <a:xfrm>
            <a:off x="4953000" y="3558919"/>
            <a:ext cx="0" cy="567343"/>
          </a:xfrm>
          <a:prstGeom prst="line">
            <a:avLst/>
          </a:prstGeom>
          <a:ln w="50800" cap="rnd">
            <a:solidFill>
              <a:srgbClr val="4896B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BEA182F-E3E6-4C8C-B266-86E2C8864CB5}"/>
              </a:ext>
            </a:extLst>
          </p:cNvPr>
          <p:cNvSpPr/>
          <p:nvPr userDrawn="1"/>
        </p:nvSpPr>
        <p:spPr>
          <a:xfrm>
            <a:off x="0" y="6544110"/>
            <a:ext cx="9906000" cy="31389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6AD6C389-F0BE-46C0-8409-9DE879CFE4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903" y="4126262"/>
            <a:ext cx="4077962" cy="407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351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240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6" r:id="rId4"/>
    <p:sldLayoutId id="2147483667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83391" y="1407477"/>
            <a:ext cx="46924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-80" dirty="0">
                <a:ln>
                  <a:solidFill>
                    <a:schemeClr val="bg1">
                      <a:alpha val="0"/>
                    </a:schemeClr>
                  </a:solidFill>
                </a:ln>
                <a:gradFill>
                  <a:gsLst>
                    <a:gs pos="94000">
                      <a:srgbClr val="A0F3EF"/>
                    </a:gs>
                    <a:gs pos="0">
                      <a:srgbClr val="ABB2EB"/>
                    </a:gs>
                  </a:gsLst>
                  <a:path path="circle">
                    <a:fillToRect l="100000" t="100000"/>
                  </a:path>
                </a:gradFill>
                <a:latin typeface="+mn-ea"/>
              </a:rPr>
              <a:t>Effective Ways</a:t>
            </a:r>
          </a:p>
          <a:p>
            <a:r>
              <a:rPr lang="en-US" altLang="ko-KR" sz="4000" b="1" spc="-80" dirty="0">
                <a:ln>
                  <a:solidFill>
                    <a:schemeClr val="bg1">
                      <a:alpha val="0"/>
                    </a:schemeClr>
                  </a:solidFill>
                </a:ln>
                <a:gradFill>
                  <a:gsLst>
                    <a:gs pos="94000">
                      <a:srgbClr val="A0F3EF"/>
                    </a:gs>
                    <a:gs pos="0">
                      <a:srgbClr val="ABB2EB"/>
                    </a:gs>
                  </a:gsLst>
                  <a:path path="circle">
                    <a:fillToRect l="100000" t="100000"/>
                  </a:path>
                </a:gradFill>
                <a:latin typeface="+mn-ea"/>
              </a:rPr>
              <a:t>to select a Dataset</a:t>
            </a:r>
          </a:p>
          <a:p>
            <a:r>
              <a:rPr lang="en-US" altLang="ko-KR" sz="4000" b="1" spc="-80" dirty="0">
                <a:ln>
                  <a:solidFill>
                    <a:schemeClr val="bg1">
                      <a:alpha val="0"/>
                    </a:schemeClr>
                  </a:solidFill>
                </a:ln>
                <a:gradFill>
                  <a:gsLst>
                    <a:gs pos="94000">
                      <a:srgbClr val="A0F3EF"/>
                    </a:gs>
                    <a:gs pos="0">
                      <a:srgbClr val="ABB2EB"/>
                    </a:gs>
                  </a:gsLst>
                  <a:path path="circle">
                    <a:fillToRect l="100000" t="100000"/>
                  </a:path>
                </a:gradFill>
                <a:latin typeface="+mn-ea"/>
              </a:rPr>
              <a:t>from Large Corpus</a:t>
            </a:r>
            <a:endParaRPr lang="ko-KR" altLang="en-US" sz="4000" spc="-8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3D9A58-A252-4BE2-87A3-F437E5FED162}"/>
              </a:ext>
            </a:extLst>
          </p:cNvPr>
          <p:cNvSpPr txBox="1"/>
          <p:nvPr/>
        </p:nvSpPr>
        <p:spPr>
          <a:xfrm>
            <a:off x="583391" y="3680012"/>
            <a:ext cx="34424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나눔바른고딕" panose="020B0603020101020101"/>
              </a:rPr>
              <a:t>여진영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나눔바른고딕" panose="020B0603020101020101"/>
              </a:rPr>
              <a:t> 교수님</a:t>
            </a:r>
            <a:endParaRPr lang="en-US" altLang="ko-KR" sz="2000" dirty="0">
              <a:solidFill>
                <a:schemeClr val="bg1"/>
              </a:solidFill>
              <a:latin typeface="+mj-ea"/>
              <a:ea typeface="나눔바른고딕" panose="020B0603020101020101"/>
            </a:endParaRPr>
          </a:p>
          <a:p>
            <a:endParaRPr lang="en-US" altLang="ko-KR" sz="2000" dirty="0">
              <a:solidFill>
                <a:schemeClr val="bg1"/>
              </a:solidFill>
              <a:latin typeface="+mj-ea"/>
              <a:ea typeface="나눔바른고딕" panose="020B0603020101020101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+mj-ea"/>
                <a:ea typeface="나눔바른고딕" panose="020B0603020101020101"/>
              </a:rPr>
              <a:t>김주찬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나눔바른고딕" panose="020B0603020101020101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나눔바른고딕" panose="020B0603020101020101"/>
              </a:rPr>
              <a:t>김유진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나눔바른고딕" panose="020B0603020101020101"/>
              </a:rPr>
              <a:t>,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나눔바른고딕" panose="020B0603020101020101"/>
              </a:rPr>
              <a:t>Dobreva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나눔바른고딕" panose="020B0603020101020101"/>
              </a:rPr>
              <a:t> Iva</a:t>
            </a:r>
            <a:endParaRPr lang="ko-KR" altLang="en-US" sz="2000" dirty="0">
              <a:solidFill>
                <a:schemeClr val="bg1"/>
              </a:solidFill>
              <a:latin typeface="+mj-ea"/>
              <a:ea typeface="나눔바른고딕" panose="020B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249343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6644684-A969-43AD-9EF5-7329D1C85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06" y="234460"/>
            <a:ext cx="2936830" cy="535531"/>
          </a:xfrm>
        </p:spPr>
        <p:txBody>
          <a:bodyPr/>
          <a:lstStyle/>
          <a:p>
            <a:r>
              <a:rPr lang="en-US" altLang="ko-KR" dirty="0"/>
              <a:t>Training Result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298C7ED-A8E2-4418-B468-357F2CBBD1B9}"/>
              </a:ext>
            </a:extLst>
          </p:cNvPr>
          <p:cNvGrpSpPr/>
          <p:nvPr/>
        </p:nvGrpSpPr>
        <p:grpSpPr>
          <a:xfrm>
            <a:off x="268011" y="1184761"/>
            <a:ext cx="1388522" cy="472238"/>
            <a:chOff x="386883" y="1070245"/>
            <a:chExt cx="1388522" cy="472238"/>
          </a:xfrm>
        </p:grpSpPr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330B8A7B-ACAC-4C55-98D9-EFABE9552BF8}"/>
                </a:ext>
              </a:extLst>
            </p:cNvPr>
            <p:cNvSpPr txBox="1">
              <a:spLocks/>
            </p:cNvSpPr>
            <p:nvPr/>
          </p:nvSpPr>
          <p:spPr>
            <a:xfrm>
              <a:off x="386883" y="1080818"/>
              <a:ext cx="1388522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>
                <a:defRPr sz="2600" spc="-3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46684"/>
                  </a:solidFill>
                  <a:latin typeface="YD윤고딕 340" panose="02020603020101020101" pitchFamily="18" charset="-127"/>
                  <a:ea typeface="YD윤고딕 340" panose="02020603020101020101" pitchFamily="18" charset="-127"/>
                </a:defRPr>
              </a:lvl1pPr>
            </a:lstStyle>
            <a:p>
              <a:pPr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2400" spc="-150" dirty="0">
                  <a:solidFill>
                    <a:srgbClr val="4A529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Video clip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38425DDF-5427-4FA2-9C0A-021C8FA68AB3}"/>
                </a:ext>
              </a:extLst>
            </p:cNvPr>
            <p:cNvCxnSpPr>
              <a:cxnSpLocks/>
            </p:cNvCxnSpPr>
            <p:nvPr/>
          </p:nvCxnSpPr>
          <p:spPr>
            <a:xfrm>
              <a:off x="507396" y="1070245"/>
              <a:ext cx="223648" cy="0"/>
            </a:xfrm>
            <a:prstGeom prst="line">
              <a:avLst/>
            </a:prstGeom>
            <a:ln w="19050">
              <a:solidFill>
                <a:srgbClr val="4A52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[SHANA]sojong">
            <a:hlinkClick r:id="" action="ppaction://media"/>
            <a:extLst>
              <a:ext uri="{FF2B5EF4-FFF2-40B4-BE49-F238E27FC236}">
                <a16:creationId xmlns:a16="http://schemas.microsoft.com/office/drawing/2014/main" id="{3B0E1605-72D2-4A9D-A87F-EB3EA22FF2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9352" y="1792885"/>
            <a:ext cx="9047296" cy="456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30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65206" y="234460"/>
            <a:ext cx="2936830" cy="535531"/>
          </a:xfrm>
        </p:spPr>
        <p:txBody>
          <a:bodyPr/>
          <a:lstStyle/>
          <a:p>
            <a:r>
              <a:rPr lang="en-US" altLang="ko-KR" dirty="0"/>
              <a:t>Training Result</a:t>
            </a:r>
            <a:endParaRPr lang="ko-KR" altLang="en-US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27FB5D2-CB3A-400E-961C-52671DF16ED0}"/>
              </a:ext>
            </a:extLst>
          </p:cNvPr>
          <p:cNvGrpSpPr/>
          <p:nvPr/>
        </p:nvGrpSpPr>
        <p:grpSpPr>
          <a:xfrm>
            <a:off x="268011" y="1184761"/>
            <a:ext cx="2305888" cy="472238"/>
            <a:chOff x="386883" y="1070245"/>
            <a:chExt cx="2305888" cy="472238"/>
          </a:xfrm>
        </p:grpSpPr>
        <p:sp>
          <p:nvSpPr>
            <p:cNvPr id="37" name="제목 1">
              <a:extLst>
                <a:ext uri="{FF2B5EF4-FFF2-40B4-BE49-F238E27FC236}">
                  <a16:creationId xmlns:a16="http://schemas.microsoft.com/office/drawing/2014/main" id="{A6EDB7EF-31E3-47E5-995A-5A73F83E9AAD}"/>
                </a:ext>
              </a:extLst>
            </p:cNvPr>
            <p:cNvSpPr txBox="1">
              <a:spLocks/>
            </p:cNvSpPr>
            <p:nvPr/>
          </p:nvSpPr>
          <p:spPr>
            <a:xfrm>
              <a:off x="386883" y="1080818"/>
              <a:ext cx="2305888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>
                <a:defRPr sz="2600" spc="-3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46684"/>
                  </a:solidFill>
                  <a:latin typeface="YD윤고딕 340" panose="02020603020101020101" pitchFamily="18" charset="-127"/>
                  <a:ea typeface="YD윤고딕 340" panose="02020603020101020101" pitchFamily="18" charset="-127"/>
                </a:defRPr>
              </a:lvl1pPr>
            </a:lstStyle>
            <a:p>
              <a:pPr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2400" spc="-150" dirty="0">
                  <a:solidFill>
                    <a:srgbClr val="4A529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MAP comparison</a:t>
              </a: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2A0F3B0C-C22A-4D46-84E4-9A315FD0FE5D}"/>
                </a:ext>
              </a:extLst>
            </p:cNvPr>
            <p:cNvCxnSpPr>
              <a:cxnSpLocks/>
            </p:cNvCxnSpPr>
            <p:nvPr/>
          </p:nvCxnSpPr>
          <p:spPr>
            <a:xfrm>
              <a:off x="507396" y="1070245"/>
              <a:ext cx="223648" cy="0"/>
            </a:xfrm>
            <a:prstGeom prst="line">
              <a:avLst/>
            </a:prstGeom>
            <a:ln w="19050">
              <a:solidFill>
                <a:srgbClr val="4A52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4B437D08-1F4C-4139-A0F5-925B93489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4824368"/>
              </p:ext>
            </p:extLst>
          </p:nvPr>
        </p:nvGraphicFramePr>
        <p:xfrm>
          <a:off x="612172" y="2138201"/>
          <a:ext cx="5538694" cy="35244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DE902272-407D-4E00-83E0-10072EDE101B}"/>
              </a:ext>
            </a:extLst>
          </p:cNvPr>
          <p:cNvGrpSpPr/>
          <p:nvPr/>
        </p:nvGrpSpPr>
        <p:grpSpPr>
          <a:xfrm>
            <a:off x="6518420" y="2634500"/>
            <a:ext cx="2894521" cy="3450941"/>
            <a:chOff x="473868" y="2082342"/>
            <a:chExt cx="3061597" cy="345094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8B65B0F-9DA8-45B5-8446-2B7E1F427B86}"/>
                </a:ext>
              </a:extLst>
            </p:cNvPr>
            <p:cNvSpPr/>
            <p:nvPr/>
          </p:nvSpPr>
          <p:spPr>
            <a:xfrm>
              <a:off x="473868" y="2082342"/>
              <a:ext cx="2850243" cy="352764"/>
            </a:xfrm>
            <a:prstGeom prst="rect">
              <a:avLst/>
            </a:prstGeom>
            <a:solidFill>
              <a:srgbClr val="474F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58"/>
                </a:spcBef>
                <a:tabLst>
                  <a:tab pos="56192" algn="l"/>
                  <a:tab pos="89906" algn="l"/>
                </a:tabLst>
              </a:pPr>
              <a:r>
                <a: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Result</a:t>
              </a:r>
              <a:endParaRPr lang="ko-KR" altLang="en-US" sz="141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BB2E19F-989E-409B-8506-D1AFD447AE9A}"/>
                </a:ext>
              </a:extLst>
            </p:cNvPr>
            <p:cNvGrpSpPr/>
            <p:nvPr/>
          </p:nvGrpSpPr>
          <p:grpSpPr>
            <a:xfrm>
              <a:off x="473868" y="2677227"/>
              <a:ext cx="3061597" cy="2856056"/>
              <a:chOff x="473868" y="2677227"/>
              <a:chExt cx="3061597" cy="2856056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25B47702-4210-4E45-95F0-329137FAE5BB}"/>
                  </a:ext>
                </a:extLst>
              </p:cNvPr>
              <p:cNvSpPr/>
              <p:nvPr/>
            </p:nvSpPr>
            <p:spPr>
              <a:xfrm flipV="1">
                <a:off x="533464" y="4716130"/>
                <a:ext cx="2731048" cy="35720"/>
              </a:xfrm>
              <a:prstGeom prst="rect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DD78141-F07B-45A5-A947-7C29F260D2A3}"/>
                  </a:ext>
                </a:extLst>
              </p:cNvPr>
              <p:cNvSpPr/>
              <p:nvPr/>
            </p:nvSpPr>
            <p:spPr>
              <a:xfrm flipV="1">
                <a:off x="473868" y="2677227"/>
                <a:ext cx="2731048" cy="35720"/>
              </a:xfrm>
              <a:prstGeom prst="rect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21D47394-1A39-4605-887F-EB34983D624D}"/>
                  </a:ext>
                </a:extLst>
              </p:cNvPr>
              <p:cNvSpPr/>
              <p:nvPr/>
            </p:nvSpPr>
            <p:spPr>
              <a:xfrm rot="10800000">
                <a:off x="1775712" y="2712947"/>
                <a:ext cx="246554" cy="132518"/>
              </a:xfrm>
              <a:prstGeom prst="triangle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ko-KR" altLang="en-US" sz="1416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ADCBA78F-8F8F-4D19-B290-80F4AE50F1EB}"/>
                  </a:ext>
                </a:extLst>
              </p:cNvPr>
              <p:cNvSpPr/>
              <p:nvPr/>
            </p:nvSpPr>
            <p:spPr>
              <a:xfrm>
                <a:off x="883661" y="3015870"/>
                <a:ext cx="2651804" cy="251741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marL="79917" indent="-79917" latinLnBrk="0">
                  <a:spcBef>
                    <a:spcPts val="629"/>
                  </a:spcBef>
                  <a:buFont typeface="Arial" panose="020B0604020202020204" pitchFamily="34" charset="0"/>
                  <a:buChar char="•"/>
                  <a:tabLst>
                    <a:tab pos="0" algn="l"/>
                    <a:tab pos="56192" algn="l"/>
                  </a:tabLst>
                </a:pP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/>
                  </a:rPr>
                  <a:t> dataset reduction: </a:t>
                </a:r>
              </a:p>
              <a:p>
                <a:pPr latinLnBrk="0">
                  <a:spcBef>
                    <a:spcPts val="629"/>
                  </a:spcBef>
                  <a:tabLst>
                    <a:tab pos="0" algn="l"/>
                    <a:tab pos="56192" algn="l"/>
                  </a:tabLst>
                </a:pP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/>
                  </a:rPr>
                  <a:t>   110,000 -&gt; 50,000</a:t>
                </a:r>
              </a:p>
              <a:p>
                <a:pPr marL="79917" indent="-79917" latinLnBrk="0">
                  <a:spcBef>
                    <a:spcPts val="629"/>
                  </a:spcBef>
                  <a:buFont typeface="Arial" panose="020B0604020202020204" pitchFamily="34" charset="0"/>
                  <a:buChar char="•"/>
                  <a:tabLst>
                    <a:tab pos="0" algn="l"/>
                    <a:tab pos="56192" algn="l"/>
                  </a:tabLst>
                </a:pP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/>
                  </a:rPr>
                  <a:t> training time decreased: </a:t>
                </a:r>
              </a:p>
              <a:p>
                <a:pPr latinLnBrk="0">
                  <a:spcBef>
                    <a:spcPts val="629"/>
                  </a:spcBef>
                  <a:tabLst>
                    <a:tab pos="0" algn="l"/>
                    <a:tab pos="56192" algn="l"/>
                  </a:tabLst>
                </a:pP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/>
                  </a:rPr>
                  <a:t>  11 hours -&gt; 6 hours</a:t>
                </a:r>
              </a:p>
              <a:p>
                <a:pPr marL="79917" indent="-79917" latinLnBrk="0">
                  <a:spcBef>
                    <a:spcPts val="629"/>
                  </a:spcBef>
                  <a:buFont typeface="Arial" panose="020B0604020202020204" pitchFamily="34" charset="0"/>
                  <a:buChar char="•"/>
                  <a:tabLst>
                    <a:tab pos="0" algn="l"/>
                    <a:tab pos="56192" algn="l"/>
                  </a:tabLst>
                </a:pP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/>
                  </a:rPr>
                  <a:t> </a:t>
                </a:r>
                <a:r>
                  <a:rPr lang="en-US" altLang="ko-KR" sz="1477" spc="-117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/>
                  </a:rPr>
                  <a:t>accuracy improved </a:t>
                </a:r>
                <a:endParaRPr lang="en-US" altLang="ko-KR" sz="1477" spc="-117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8219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0D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709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34472F31-CDAB-42BF-AB40-797DAC55D032}"/>
              </a:ext>
            </a:extLst>
          </p:cNvPr>
          <p:cNvGrpSpPr/>
          <p:nvPr/>
        </p:nvGrpSpPr>
        <p:grpSpPr>
          <a:xfrm>
            <a:off x="5911618" y="1370572"/>
            <a:ext cx="3767104" cy="3692212"/>
            <a:chOff x="5983335" y="1782949"/>
            <a:chExt cx="3767104" cy="3692212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8B63ADF4-B959-44E5-864D-9EA6892B1F4B}"/>
                </a:ext>
              </a:extLst>
            </p:cNvPr>
            <p:cNvGrpSpPr/>
            <p:nvPr/>
          </p:nvGrpSpPr>
          <p:grpSpPr>
            <a:xfrm>
              <a:off x="5983335" y="1782949"/>
              <a:ext cx="2168590" cy="769441"/>
              <a:chOff x="5568818" y="1665254"/>
              <a:chExt cx="2168590" cy="769441"/>
            </a:xfrm>
          </p:grpSpPr>
          <p:sp>
            <p:nvSpPr>
              <p:cNvPr id="15" name="TextBox 14"/>
              <p:cNvSpPr txBox="1"/>
              <p:nvPr/>
            </p:nvSpPr>
            <p:spPr>
              <a:xfrm flipH="1">
                <a:off x="6186662" y="1757586"/>
                <a:ext cx="155074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200" b="1" spc="-8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n-ea"/>
                  </a:rPr>
                  <a:t>Subject</a:t>
                </a:r>
              </a:p>
            </p:txBody>
          </p: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AC179969-3AAA-4E38-BCD4-11076D90DB52}"/>
                  </a:ext>
                </a:extLst>
              </p:cNvPr>
              <p:cNvGrpSpPr/>
              <p:nvPr/>
            </p:nvGrpSpPr>
            <p:grpSpPr>
              <a:xfrm>
                <a:off x="5568818" y="1665254"/>
                <a:ext cx="501419" cy="769441"/>
                <a:chOff x="5568818" y="1665254"/>
                <a:chExt cx="501419" cy="769441"/>
              </a:xfrm>
            </p:grpSpPr>
            <p:sp>
              <p:nvSpPr>
                <p:cNvPr id="34" name="TextBox 33"/>
                <p:cNvSpPr txBox="1"/>
                <p:nvPr/>
              </p:nvSpPr>
              <p:spPr>
                <a:xfrm flipH="1">
                  <a:off x="5568818" y="1665254"/>
                  <a:ext cx="501419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400" b="1" spc="-80" dirty="0">
                      <a:ln>
                        <a:solidFill>
                          <a:schemeClr val="bg1">
                            <a:alpha val="0"/>
                          </a:schemeClr>
                        </a:solidFill>
                      </a:ln>
                      <a:gradFill>
                        <a:gsLst>
                          <a:gs pos="94000">
                            <a:srgbClr val="A0F3EF"/>
                          </a:gs>
                          <a:gs pos="0">
                            <a:srgbClr val="ABB2EB"/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+mn-ea"/>
                    </a:rPr>
                    <a:t>1</a:t>
                  </a:r>
                  <a:endParaRPr lang="ko-KR" altLang="en-US" sz="3200" b="1" spc="-8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n-ea"/>
                  </a:endParaRPr>
                </a:p>
              </p:txBody>
            </p:sp>
            <p:cxnSp>
              <p:nvCxnSpPr>
                <p:cNvPr id="3" name="직선 연결선 2">
                  <a:extLst>
                    <a:ext uri="{FF2B5EF4-FFF2-40B4-BE49-F238E27FC236}">
                      <a16:creationId xmlns:a16="http://schemas.microsoft.com/office/drawing/2014/main" id="{EF508075-98C9-45AF-B0EE-94B1D582FFE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85243" y="2377286"/>
                  <a:ext cx="313920" cy="0"/>
                </a:xfrm>
                <a:prstGeom prst="line">
                  <a:avLst/>
                </a:prstGeom>
                <a:ln w="19050">
                  <a:solidFill>
                    <a:srgbClr val="A7C9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03FD644E-0283-4F62-9CDB-5D527EBDCFF5}"/>
                </a:ext>
              </a:extLst>
            </p:cNvPr>
            <p:cNvGrpSpPr/>
            <p:nvPr/>
          </p:nvGrpSpPr>
          <p:grpSpPr>
            <a:xfrm>
              <a:off x="5983335" y="3044280"/>
              <a:ext cx="3767104" cy="1169550"/>
              <a:chOff x="5568818" y="1665254"/>
              <a:chExt cx="3767104" cy="1169550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55E3C85-283E-4A81-9A49-E76BE871EF9D}"/>
                  </a:ext>
                </a:extLst>
              </p:cNvPr>
              <p:cNvSpPr txBox="1"/>
              <p:nvPr/>
            </p:nvSpPr>
            <p:spPr>
              <a:xfrm flipH="1">
                <a:off x="6186662" y="1757586"/>
                <a:ext cx="3149260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200" b="1" spc="-8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n-ea"/>
                  </a:rPr>
                  <a:t>Graph </a:t>
                </a:r>
              </a:p>
              <a:p>
                <a:r>
                  <a:rPr lang="en-US" altLang="ko-KR" sz="3200" b="1" spc="-8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n-ea"/>
                  </a:rPr>
                  <a:t>Implementation</a:t>
                </a:r>
              </a:p>
            </p:txBody>
          </p: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AC6C2A9B-EF47-4C67-AC82-B91748FDDF29}"/>
                  </a:ext>
                </a:extLst>
              </p:cNvPr>
              <p:cNvGrpSpPr/>
              <p:nvPr/>
            </p:nvGrpSpPr>
            <p:grpSpPr>
              <a:xfrm>
                <a:off x="5568818" y="1665254"/>
                <a:ext cx="501419" cy="769441"/>
                <a:chOff x="5568818" y="1665254"/>
                <a:chExt cx="501419" cy="769441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62167703-3436-4DEC-9670-D55B3EA69A58}"/>
                    </a:ext>
                  </a:extLst>
                </p:cNvPr>
                <p:cNvSpPr txBox="1"/>
                <p:nvPr/>
              </p:nvSpPr>
              <p:spPr>
                <a:xfrm flipH="1">
                  <a:off x="5568818" y="1665254"/>
                  <a:ext cx="501419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400" b="1" spc="-80" dirty="0">
                      <a:ln>
                        <a:solidFill>
                          <a:schemeClr val="bg1">
                            <a:alpha val="0"/>
                          </a:schemeClr>
                        </a:solidFill>
                      </a:ln>
                      <a:gradFill>
                        <a:gsLst>
                          <a:gs pos="94000">
                            <a:srgbClr val="A0F3EF"/>
                          </a:gs>
                          <a:gs pos="0">
                            <a:srgbClr val="ABB2EB"/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+mn-ea"/>
                    </a:rPr>
                    <a:t>2</a:t>
                  </a:r>
                  <a:endParaRPr lang="ko-KR" altLang="en-US" sz="3200" b="1" spc="-8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n-ea"/>
                  </a:endParaRPr>
                </a:p>
              </p:txBody>
            </p: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D125A262-C279-4B2F-956C-8497148073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85243" y="2377286"/>
                  <a:ext cx="313920" cy="0"/>
                </a:xfrm>
                <a:prstGeom prst="line">
                  <a:avLst/>
                </a:prstGeom>
                <a:ln w="19050">
                  <a:solidFill>
                    <a:srgbClr val="A7C9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2D4A739C-46FD-429E-B6C3-A1702913B6E6}"/>
                </a:ext>
              </a:extLst>
            </p:cNvPr>
            <p:cNvGrpSpPr/>
            <p:nvPr/>
          </p:nvGrpSpPr>
          <p:grpSpPr>
            <a:xfrm>
              <a:off x="5983335" y="4305611"/>
              <a:ext cx="3317942" cy="1169550"/>
              <a:chOff x="5568818" y="1665254"/>
              <a:chExt cx="3317942" cy="1169550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4D49D05D-5151-4C49-BE6B-538D3A1FB2CA}"/>
                  </a:ext>
                </a:extLst>
              </p:cNvPr>
              <p:cNvSpPr txBox="1"/>
              <p:nvPr/>
            </p:nvSpPr>
            <p:spPr>
              <a:xfrm flipH="1">
                <a:off x="6186662" y="1757586"/>
                <a:ext cx="2700098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200" b="1" spc="-8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n-ea"/>
                  </a:rPr>
                  <a:t>Influence</a:t>
                </a:r>
              </a:p>
              <a:p>
                <a:r>
                  <a:rPr lang="en-US" altLang="ko-KR" sz="3200" b="1" spc="-8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n-ea"/>
                  </a:rPr>
                  <a:t>Maximization</a:t>
                </a:r>
              </a:p>
            </p:txBody>
          </p: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10AEAFCC-CF54-4015-966A-EE4BE5347B11}"/>
                  </a:ext>
                </a:extLst>
              </p:cNvPr>
              <p:cNvGrpSpPr/>
              <p:nvPr/>
            </p:nvGrpSpPr>
            <p:grpSpPr>
              <a:xfrm>
                <a:off x="5568818" y="1665254"/>
                <a:ext cx="501419" cy="769441"/>
                <a:chOff x="5568818" y="1665254"/>
                <a:chExt cx="501419" cy="769441"/>
              </a:xfrm>
            </p:grpSpPr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6D81B2D8-150D-4B92-8D9A-4D74DDBE7AA2}"/>
                    </a:ext>
                  </a:extLst>
                </p:cNvPr>
                <p:cNvSpPr txBox="1"/>
                <p:nvPr/>
              </p:nvSpPr>
              <p:spPr>
                <a:xfrm flipH="1">
                  <a:off x="5568818" y="1665254"/>
                  <a:ext cx="501419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400" b="1" spc="-80" dirty="0">
                      <a:ln>
                        <a:solidFill>
                          <a:schemeClr val="bg1">
                            <a:alpha val="0"/>
                          </a:schemeClr>
                        </a:solidFill>
                      </a:ln>
                      <a:gradFill>
                        <a:gsLst>
                          <a:gs pos="94000">
                            <a:srgbClr val="A0F3EF"/>
                          </a:gs>
                          <a:gs pos="0">
                            <a:srgbClr val="ABB2EB"/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+mn-ea"/>
                    </a:rPr>
                    <a:t>3</a:t>
                  </a:r>
                  <a:endParaRPr lang="ko-KR" altLang="en-US" sz="3200" b="1" spc="-8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n-ea"/>
                  </a:endParaRPr>
                </a:p>
              </p:txBody>
            </p:sp>
            <p:cxnSp>
              <p:nvCxnSpPr>
                <p:cNvPr id="30" name="직선 연결선 29">
                  <a:extLst>
                    <a:ext uri="{FF2B5EF4-FFF2-40B4-BE49-F238E27FC236}">
                      <a16:creationId xmlns:a16="http://schemas.microsoft.com/office/drawing/2014/main" id="{EE7AE20F-98D3-4987-AA2C-E39EE9F651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85243" y="2377286"/>
                  <a:ext cx="313920" cy="0"/>
                </a:xfrm>
                <a:prstGeom prst="line">
                  <a:avLst/>
                </a:prstGeom>
                <a:ln w="19050">
                  <a:solidFill>
                    <a:srgbClr val="A7C9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9FCEB2-D3AC-4FAE-8612-74335A628894}"/>
              </a:ext>
            </a:extLst>
          </p:cNvPr>
          <p:cNvSpPr txBox="1"/>
          <p:nvPr/>
        </p:nvSpPr>
        <p:spPr>
          <a:xfrm flipH="1">
            <a:off x="6529462" y="5246897"/>
            <a:ext cx="29368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8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Training Result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D3B9C6-4453-4206-B90D-E38B0ADEA239}"/>
              </a:ext>
            </a:extLst>
          </p:cNvPr>
          <p:cNvSpPr txBox="1"/>
          <p:nvPr/>
        </p:nvSpPr>
        <p:spPr>
          <a:xfrm flipH="1">
            <a:off x="5911618" y="5154565"/>
            <a:ext cx="5014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spc="-80" dirty="0">
                <a:ln>
                  <a:solidFill>
                    <a:schemeClr val="bg1">
                      <a:alpha val="0"/>
                    </a:schemeClr>
                  </a:solidFill>
                </a:ln>
                <a:gradFill>
                  <a:gsLst>
                    <a:gs pos="94000">
                      <a:srgbClr val="A0F3EF"/>
                    </a:gs>
                    <a:gs pos="0">
                      <a:srgbClr val="ABB2EB"/>
                    </a:gs>
                  </a:gsLst>
                  <a:path path="circle">
                    <a:fillToRect l="100000" t="100000"/>
                  </a:path>
                </a:gradFill>
                <a:latin typeface="+mn-ea"/>
              </a:rPr>
              <a:t>4</a:t>
            </a:r>
            <a:endParaRPr lang="ko-KR" altLang="en-US" sz="3200" b="1" spc="-8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B20A445F-8A82-4F74-9C95-898088177310}"/>
              </a:ext>
            </a:extLst>
          </p:cNvPr>
          <p:cNvCxnSpPr>
            <a:cxnSpLocks/>
          </p:cNvCxnSpPr>
          <p:nvPr/>
        </p:nvCxnSpPr>
        <p:spPr>
          <a:xfrm>
            <a:off x="6028043" y="5831672"/>
            <a:ext cx="313920" cy="0"/>
          </a:xfrm>
          <a:prstGeom prst="line">
            <a:avLst/>
          </a:prstGeom>
          <a:ln w="19050">
            <a:solidFill>
              <a:srgbClr val="A7C9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4189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6644684-A969-43AD-9EF5-7329D1C85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06" y="234460"/>
            <a:ext cx="1550746" cy="535531"/>
          </a:xfrm>
        </p:spPr>
        <p:txBody>
          <a:bodyPr/>
          <a:lstStyle/>
          <a:p>
            <a:r>
              <a:rPr lang="en-US" altLang="ko-KR" dirty="0"/>
              <a:t>Subject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298C7ED-A8E2-4418-B468-357F2CBBD1B9}"/>
              </a:ext>
            </a:extLst>
          </p:cNvPr>
          <p:cNvGrpSpPr/>
          <p:nvPr/>
        </p:nvGrpSpPr>
        <p:grpSpPr>
          <a:xfrm>
            <a:off x="268011" y="1184761"/>
            <a:ext cx="1071127" cy="472238"/>
            <a:chOff x="386883" y="1070245"/>
            <a:chExt cx="1071127" cy="472238"/>
          </a:xfrm>
        </p:grpSpPr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330B8A7B-ACAC-4C55-98D9-EFABE9552BF8}"/>
                </a:ext>
              </a:extLst>
            </p:cNvPr>
            <p:cNvSpPr txBox="1">
              <a:spLocks/>
            </p:cNvSpPr>
            <p:nvPr/>
          </p:nvSpPr>
          <p:spPr>
            <a:xfrm>
              <a:off x="386883" y="1080818"/>
              <a:ext cx="1071127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>
                <a:defRPr sz="2600" spc="-3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46684"/>
                  </a:solidFill>
                  <a:latin typeface="YD윤고딕 340" panose="02020603020101020101" pitchFamily="18" charset="-127"/>
                  <a:ea typeface="YD윤고딕 340" panose="02020603020101020101" pitchFamily="18" charset="-127"/>
                </a:defRPr>
              </a:lvl1pPr>
            </a:lstStyle>
            <a:p>
              <a:pPr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2400" spc="-150" dirty="0">
                  <a:solidFill>
                    <a:srgbClr val="4A529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Subject</a:t>
              </a:r>
              <a:endParaRPr lang="ko-KR" altLang="en-US" sz="2400" spc="-150" dirty="0">
                <a:solidFill>
                  <a:srgbClr val="4A529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38425DDF-5427-4FA2-9C0A-021C8FA68AB3}"/>
                </a:ext>
              </a:extLst>
            </p:cNvPr>
            <p:cNvCxnSpPr>
              <a:cxnSpLocks/>
            </p:cNvCxnSpPr>
            <p:nvPr/>
          </p:nvCxnSpPr>
          <p:spPr>
            <a:xfrm>
              <a:off x="507396" y="1070245"/>
              <a:ext cx="223648" cy="0"/>
            </a:xfrm>
            <a:prstGeom prst="line">
              <a:avLst/>
            </a:prstGeom>
            <a:ln w="19050">
              <a:solidFill>
                <a:srgbClr val="4A52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1F20E85-1988-4CA0-94A2-BBCF50539CC3}"/>
              </a:ext>
            </a:extLst>
          </p:cNvPr>
          <p:cNvSpPr/>
          <p:nvPr/>
        </p:nvSpPr>
        <p:spPr>
          <a:xfrm>
            <a:off x="151988" y="2067828"/>
            <a:ext cx="9602024" cy="8301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Data Selection with Influence Maximization</a:t>
            </a:r>
            <a:endParaRPr lang="ko-KR" altLang="en-US" sz="28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5EA8F239-1711-4457-AD3C-8BEC5BBE91F3}"/>
              </a:ext>
            </a:extLst>
          </p:cNvPr>
          <p:cNvSpPr/>
          <p:nvPr/>
        </p:nvSpPr>
        <p:spPr>
          <a:xfrm>
            <a:off x="7257878" y="3194644"/>
            <a:ext cx="1650351" cy="1650346"/>
          </a:xfrm>
          <a:prstGeom prst="ellipse">
            <a:avLst/>
          </a:prstGeom>
          <a:gradFill>
            <a:gsLst>
              <a:gs pos="0">
                <a:srgbClr val="56609D"/>
              </a:gs>
              <a:gs pos="92000">
                <a:srgbClr val="180D5B"/>
              </a:gs>
            </a:gsLst>
            <a:lin ang="5400000" scaled="1"/>
          </a:gradFill>
          <a:ln w="25400">
            <a:noFill/>
          </a:ln>
          <a:effectLst>
            <a:outerShdw dist="762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spcBef>
                <a:spcPts val="185"/>
              </a:spcBef>
              <a:tabLst>
                <a:tab pos="65944" algn="l"/>
                <a:tab pos="105510" algn="l"/>
              </a:tabLst>
            </a:pPr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CEDR</a:t>
            </a:r>
            <a:endParaRPr lang="ko-KR" altLang="en-US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0" name="그래픽 19" descr="계약 RTL">
            <a:extLst>
              <a:ext uri="{FF2B5EF4-FFF2-40B4-BE49-F238E27FC236}">
                <a16:creationId xmlns:a16="http://schemas.microsoft.com/office/drawing/2014/main" id="{C842EC90-E97A-47F6-A396-D02866B5C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24401" y="3688229"/>
            <a:ext cx="690521" cy="663179"/>
          </a:xfrm>
          <a:prstGeom prst="rect">
            <a:avLst/>
          </a:prstGeom>
        </p:spPr>
      </p:pic>
      <p:pic>
        <p:nvPicPr>
          <p:cNvPr id="21" name="Picture 2" descr="Neo4j Pushes Graph DB Limits Past a Quadrillion Nodes">
            <a:extLst>
              <a:ext uri="{FF2B5EF4-FFF2-40B4-BE49-F238E27FC236}">
                <a16:creationId xmlns:a16="http://schemas.microsoft.com/office/drawing/2014/main" id="{54A548CB-A84B-4DE6-9B9E-66B6C97A0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613" y="3285890"/>
            <a:ext cx="2551409" cy="1467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그래픽 21" descr="계약 RTL">
            <a:extLst>
              <a:ext uri="{FF2B5EF4-FFF2-40B4-BE49-F238E27FC236}">
                <a16:creationId xmlns:a16="http://schemas.microsoft.com/office/drawing/2014/main" id="{A4F49306-C39D-4D9C-9074-7DAEFFA3B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418" y="2977198"/>
            <a:ext cx="690521" cy="663179"/>
          </a:xfrm>
          <a:prstGeom prst="rect">
            <a:avLst/>
          </a:prstGeom>
        </p:spPr>
      </p:pic>
      <p:pic>
        <p:nvPicPr>
          <p:cNvPr id="23" name="그래픽 22" descr="계약 RTL">
            <a:extLst>
              <a:ext uri="{FF2B5EF4-FFF2-40B4-BE49-F238E27FC236}">
                <a16:creationId xmlns:a16="http://schemas.microsoft.com/office/drawing/2014/main" id="{AFF75B28-3E79-41D7-A0E7-0E8A60D9C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417" y="3688229"/>
            <a:ext cx="690521" cy="663179"/>
          </a:xfrm>
          <a:prstGeom prst="rect">
            <a:avLst/>
          </a:prstGeom>
        </p:spPr>
      </p:pic>
      <p:pic>
        <p:nvPicPr>
          <p:cNvPr id="24" name="그래픽 23" descr="계약 RTL">
            <a:extLst>
              <a:ext uri="{FF2B5EF4-FFF2-40B4-BE49-F238E27FC236}">
                <a16:creationId xmlns:a16="http://schemas.microsoft.com/office/drawing/2014/main" id="{06055D6B-7E20-4595-99E2-CEA74459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3418" y="4399260"/>
            <a:ext cx="690521" cy="663179"/>
          </a:xfrm>
          <a:prstGeom prst="rect">
            <a:avLst/>
          </a:prstGeom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36CCCB1-2C54-4402-9C36-A239F6CC599A}"/>
              </a:ext>
            </a:extLst>
          </p:cNvPr>
          <p:cNvCxnSpPr>
            <a:cxnSpLocks/>
          </p:cNvCxnSpPr>
          <p:nvPr/>
        </p:nvCxnSpPr>
        <p:spPr>
          <a:xfrm>
            <a:off x="1407375" y="5299734"/>
            <a:ext cx="0" cy="294243"/>
          </a:xfrm>
          <a:prstGeom prst="line">
            <a:avLst/>
          </a:prstGeom>
          <a:solidFill>
            <a:srgbClr val="94C7FF"/>
          </a:solidFill>
          <a:ln w="50800" cap="rnd">
            <a:solidFill>
              <a:srgbClr val="474F8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순서도: 병합 25">
            <a:extLst>
              <a:ext uri="{FF2B5EF4-FFF2-40B4-BE49-F238E27FC236}">
                <a16:creationId xmlns:a16="http://schemas.microsoft.com/office/drawing/2014/main" id="{168AB994-D834-4315-983E-EA967935B4FC}"/>
              </a:ext>
            </a:extLst>
          </p:cNvPr>
          <p:cNvSpPr/>
          <p:nvPr/>
        </p:nvSpPr>
        <p:spPr>
          <a:xfrm rot="16200000">
            <a:off x="1963300" y="3906211"/>
            <a:ext cx="326632" cy="227214"/>
          </a:xfrm>
          <a:prstGeom prst="flowChartMerg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순서도: 병합 26">
            <a:extLst>
              <a:ext uri="{FF2B5EF4-FFF2-40B4-BE49-F238E27FC236}">
                <a16:creationId xmlns:a16="http://schemas.microsoft.com/office/drawing/2014/main" id="{FACCA492-A0BC-4E19-821B-D681EC8E5F7C}"/>
              </a:ext>
            </a:extLst>
          </p:cNvPr>
          <p:cNvSpPr/>
          <p:nvPr/>
        </p:nvSpPr>
        <p:spPr>
          <a:xfrm rot="16200000">
            <a:off x="5303509" y="3906211"/>
            <a:ext cx="326632" cy="227214"/>
          </a:xfrm>
          <a:prstGeom prst="flowChartMerg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순서도: 병합 27">
            <a:extLst>
              <a:ext uri="{FF2B5EF4-FFF2-40B4-BE49-F238E27FC236}">
                <a16:creationId xmlns:a16="http://schemas.microsoft.com/office/drawing/2014/main" id="{F68EE3F2-FB58-4C5F-B02E-E03118FF0680}"/>
              </a:ext>
            </a:extLst>
          </p:cNvPr>
          <p:cNvSpPr/>
          <p:nvPr/>
        </p:nvSpPr>
        <p:spPr>
          <a:xfrm rot="16200000">
            <a:off x="6608783" y="3906211"/>
            <a:ext cx="326632" cy="227214"/>
          </a:xfrm>
          <a:prstGeom prst="flowChartMerg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6227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6644684-A969-43AD-9EF5-7329D1C85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06" y="234460"/>
            <a:ext cx="1550746" cy="535531"/>
          </a:xfrm>
        </p:spPr>
        <p:txBody>
          <a:bodyPr/>
          <a:lstStyle/>
          <a:p>
            <a:r>
              <a:rPr lang="en-US" altLang="ko-KR" dirty="0"/>
              <a:t>Subject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298C7ED-A8E2-4418-B468-357F2CBBD1B9}"/>
              </a:ext>
            </a:extLst>
          </p:cNvPr>
          <p:cNvGrpSpPr/>
          <p:nvPr/>
        </p:nvGrpSpPr>
        <p:grpSpPr>
          <a:xfrm>
            <a:off x="268011" y="1184761"/>
            <a:ext cx="1092415" cy="472238"/>
            <a:chOff x="386883" y="1070245"/>
            <a:chExt cx="1092415" cy="472238"/>
          </a:xfrm>
        </p:grpSpPr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330B8A7B-ACAC-4C55-98D9-EFABE9552BF8}"/>
                </a:ext>
              </a:extLst>
            </p:cNvPr>
            <p:cNvSpPr txBox="1">
              <a:spLocks/>
            </p:cNvSpPr>
            <p:nvPr/>
          </p:nvSpPr>
          <p:spPr>
            <a:xfrm>
              <a:off x="386883" y="1080818"/>
              <a:ext cx="1092415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>
                <a:defRPr sz="2600" spc="-3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46684"/>
                  </a:solidFill>
                  <a:latin typeface="YD윤고딕 340" panose="02020603020101020101" pitchFamily="18" charset="-127"/>
                  <a:ea typeface="YD윤고딕 340" panose="02020603020101020101" pitchFamily="18" charset="-127"/>
                </a:defRPr>
              </a:lvl1pPr>
            </a:lstStyle>
            <a:p>
              <a:pPr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2400" spc="-150" dirty="0">
                  <a:solidFill>
                    <a:srgbClr val="4A529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Process</a:t>
              </a:r>
              <a:endParaRPr lang="ko-KR" altLang="en-US" sz="2400" spc="-150" dirty="0">
                <a:solidFill>
                  <a:srgbClr val="4A529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38425DDF-5427-4FA2-9C0A-021C8FA68AB3}"/>
                </a:ext>
              </a:extLst>
            </p:cNvPr>
            <p:cNvCxnSpPr>
              <a:cxnSpLocks/>
            </p:cNvCxnSpPr>
            <p:nvPr/>
          </p:nvCxnSpPr>
          <p:spPr>
            <a:xfrm>
              <a:off x="507396" y="1070245"/>
              <a:ext cx="223648" cy="0"/>
            </a:xfrm>
            <a:prstGeom prst="line">
              <a:avLst/>
            </a:prstGeom>
            <a:ln w="19050">
              <a:solidFill>
                <a:srgbClr val="4A52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E4CCC13-A5C6-4136-9364-86D856C5C36F}"/>
              </a:ext>
            </a:extLst>
          </p:cNvPr>
          <p:cNvGrpSpPr/>
          <p:nvPr/>
        </p:nvGrpSpPr>
        <p:grpSpPr>
          <a:xfrm>
            <a:off x="504825" y="2082342"/>
            <a:ext cx="8896350" cy="3298646"/>
            <a:chOff x="504825" y="2224623"/>
            <a:chExt cx="8896350" cy="3298646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C1E14DDE-DA98-432A-89D2-342082DF7D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3611" y="3745667"/>
              <a:ext cx="133279" cy="224908"/>
            </a:xfrm>
            <a:custGeom>
              <a:avLst/>
              <a:gdLst>
                <a:gd name="T0" fmla="*/ 0 w 80"/>
                <a:gd name="T1" fmla="*/ 0 h 135"/>
                <a:gd name="T2" fmla="*/ 80 w 80"/>
                <a:gd name="T3" fmla="*/ 68 h 135"/>
                <a:gd name="T4" fmla="*/ 0 w 80"/>
                <a:gd name="T5" fmla="*/ 135 h 135"/>
                <a:gd name="T6" fmla="*/ 0 w 80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135">
                  <a:moveTo>
                    <a:pt x="0" y="0"/>
                  </a:moveTo>
                  <a:lnTo>
                    <a:pt x="80" y="68"/>
                  </a:lnTo>
                  <a:lnTo>
                    <a:pt x="0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D6D54130-0520-4B06-B5BB-766F63EC27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5757" y="3745667"/>
              <a:ext cx="133279" cy="224908"/>
            </a:xfrm>
            <a:custGeom>
              <a:avLst/>
              <a:gdLst>
                <a:gd name="T0" fmla="*/ 0 w 80"/>
                <a:gd name="T1" fmla="*/ 0 h 135"/>
                <a:gd name="T2" fmla="*/ 80 w 80"/>
                <a:gd name="T3" fmla="*/ 68 h 135"/>
                <a:gd name="T4" fmla="*/ 0 w 80"/>
                <a:gd name="T5" fmla="*/ 135 h 135"/>
                <a:gd name="T6" fmla="*/ 0 w 80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135">
                  <a:moveTo>
                    <a:pt x="0" y="0"/>
                  </a:moveTo>
                  <a:lnTo>
                    <a:pt x="80" y="68"/>
                  </a:lnTo>
                  <a:lnTo>
                    <a:pt x="0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850BC889-54F6-435F-8006-3C8EC1D084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825" y="4100520"/>
              <a:ext cx="3167034" cy="1422749"/>
            </a:xfrm>
            <a:custGeom>
              <a:avLst/>
              <a:gdLst>
                <a:gd name="T0" fmla="*/ 402 w 804"/>
                <a:gd name="T1" fmla="*/ 282 h 360"/>
                <a:gd name="T2" fmla="*/ 79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6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6" y="0"/>
                    <a:pt x="726" y="0"/>
                    <a:pt x="726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94AEE8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77A7487-75A1-4B19-85DC-39AC152590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157" y="2224623"/>
              <a:ext cx="3163702" cy="1409421"/>
            </a:xfrm>
            <a:custGeom>
              <a:avLst/>
              <a:gdLst>
                <a:gd name="T0" fmla="*/ 401 w 803"/>
                <a:gd name="T1" fmla="*/ 78 h 357"/>
                <a:gd name="T2" fmla="*/ 724 w 803"/>
                <a:gd name="T3" fmla="*/ 357 h 357"/>
                <a:gd name="T4" fmla="*/ 803 w 803"/>
                <a:gd name="T5" fmla="*/ 357 h 357"/>
                <a:gd name="T6" fmla="*/ 401 w 803"/>
                <a:gd name="T7" fmla="*/ 0 h 357"/>
                <a:gd name="T8" fmla="*/ 0 w 803"/>
                <a:gd name="T9" fmla="*/ 357 h 357"/>
                <a:gd name="T10" fmla="*/ 78 w 803"/>
                <a:gd name="T11" fmla="*/ 357 h 357"/>
                <a:gd name="T12" fmla="*/ 401 w 803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3" h="357">
                  <a:moveTo>
                    <a:pt x="401" y="78"/>
                  </a:moveTo>
                  <a:cubicBezTo>
                    <a:pt x="565" y="78"/>
                    <a:pt x="701" y="200"/>
                    <a:pt x="724" y="357"/>
                  </a:cubicBezTo>
                  <a:cubicBezTo>
                    <a:pt x="803" y="357"/>
                    <a:pt x="803" y="357"/>
                    <a:pt x="803" y="357"/>
                  </a:cubicBezTo>
                  <a:cubicBezTo>
                    <a:pt x="779" y="157"/>
                    <a:pt x="608" y="0"/>
                    <a:pt x="401" y="0"/>
                  </a:cubicBezTo>
                  <a:cubicBezTo>
                    <a:pt x="194" y="0"/>
                    <a:pt x="23" y="157"/>
                    <a:pt x="0" y="357"/>
                  </a:cubicBezTo>
                  <a:cubicBezTo>
                    <a:pt x="78" y="357"/>
                    <a:pt x="78" y="357"/>
                    <a:pt x="78" y="357"/>
                  </a:cubicBezTo>
                  <a:cubicBezTo>
                    <a:pt x="101" y="200"/>
                    <a:pt x="237" y="78"/>
                    <a:pt x="401" y="78"/>
                  </a:cubicBezTo>
                  <a:close/>
                </a:path>
              </a:pathLst>
            </a:custGeom>
            <a:solidFill>
              <a:schemeClr val="accent5">
                <a:lumMod val="75000"/>
                <a:alpha val="8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EA5F5F24-BA07-4591-A18E-7635D49A2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5318" y="4100520"/>
              <a:ext cx="3167034" cy="1422749"/>
            </a:xfrm>
            <a:custGeom>
              <a:avLst/>
              <a:gdLst>
                <a:gd name="T0" fmla="*/ 402 w 804"/>
                <a:gd name="T1" fmla="*/ 282 h 360"/>
                <a:gd name="T2" fmla="*/ 78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6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6" y="0"/>
                    <a:pt x="726" y="0"/>
                    <a:pt x="726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94AEE8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CE45A7B-1704-47F4-8417-D9E06C919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5318" y="2224623"/>
              <a:ext cx="3167034" cy="1409421"/>
            </a:xfrm>
            <a:custGeom>
              <a:avLst/>
              <a:gdLst>
                <a:gd name="T0" fmla="*/ 402 w 804"/>
                <a:gd name="T1" fmla="*/ 78 h 357"/>
                <a:gd name="T2" fmla="*/ 725 w 804"/>
                <a:gd name="T3" fmla="*/ 357 h 357"/>
                <a:gd name="T4" fmla="*/ 804 w 804"/>
                <a:gd name="T5" fmla="*/ 357 h 357"/>
                <a:gd name="T6" fmla="*/ 402 w 804"/>
                <a:gd name="T7" fmla="*/ 0 h 357"/>
                <a:gd name="T8" fmla="*/ 0 w 804"/>
                <a:gd name="T9" fmla="*/ 357 h 357"/>
                <a:gd name="T10" fmla="*/ 79 w 804"/>
                <a:gd name="T11" fmla="*/ 357 h 357"/>
                <a:gd name="T12" fmla="*/ 402 w 804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57">
                  <a:moveTo>
                    <a:pt x="402" y="78"/>
                  </a:moveTo>
                  <a:cubicBezTo>
                    <a:pt x="566" y="78"/>
                    <a:pt x="702" y="200"/>
                    <a:pt x="725" y="357"/>
                  </a:cubicBezTo>
                  <a:cubicBezTo>
                    <a:pt x="804" y="357"/>
                    <a:pt x="804" y="357"/>
                    <a:pt x="804" y="357"/>
                  </a:cubicBezTo>
                  <a:cubicBezTo>
                    <a:pt x="780" y="157"/>
                    <a:pt x="609" y="0"/>
                    <a:pt x="402" y="0"/>
                  </a:cubicBezTo>
                  <a:cubicBezTo>
                    <a:pt x="195" y="0"/>
                    <a:pt x="24" y="157"/>
                    <a:pt x="0" y="357"/>
                  </a:cubicBezTo>
                  <a:cubicBezTo>
                    <a:pt x="79" y="357"/>
                    <a:pt x="79" y="357"/>
                    <a:pt x="79" y="357"/>
                  </a:cubicBezTo>
                  <a:cubicBezTo>
                    <a:pt x="102" y="200"/>
                    <a:pt x="238" y="78"/>
                    <a:pt x="402" y="78"/>
                  </a:cubicBezTo>
                  <a:close/>
                </a:path>
              </a:pathLst>
            </a:custGeom>
            <a:solidFill>
              <a:schemeClr val="accent5">
                <a:lumMod val="75000"/>
                <a:alpha val="8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0A308F23-6A28-4D4A-8374-DF068894C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4141" y="4100520"/>
              <a:ext cx="3167034" cy="1422749"/>
            </a:xfrm>
            <a:custGeom>
              <a:avLst/>
              <a:gdLst>
                <a:gd name="T0" fmla="*/ 402 w 804"/>
                <a:gd name="T1" fmla="*/ 282 h 360"/>
                <a:gd name="T2" fmla="*/ 78 w 804"/>
                <a:gd name="T3" fmla="*/ 0 h 360"/>
                <a:gd name="T4" fmla="*/ 0 w 804"/>
                <a:gd name="T5" fmla="*/ 0 h 360"/>
                <a:gd name="T6" fmla="*/ 402 w 804"/>
                <a:gd name="T7" fmla="*/ 360 h 360"/>
                <a:gd name="T8" fmla="*/ 804 w 804"/>
                <a:gd name="T9" fmla="*/ 0 h 360"/>
                <a:gd name="T10" fmla="*/ 725 w 804"/>
                <a:gd name="T11" fmla="*/ 0 h 360"/>
                <a:gd name="T12" fmla="*/ 402 w 804"/>
                <a:gd name="T13" fmla="*/ 28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4" h="360">
                  <a:moveTo>
                    <a:pt x="402" y="282"/>
                  </a:moveTo>
                  <a:cubicBezTo>
                    <a:pt x="237" y="282"/>
                    <a:pt x="100" y="159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2"/>
                    <a:pt x="194" y="360"/>
                    <a:pt x="402" y="360"/>
                  </a:cubicBezTo>
                  <a:cubicBezTo>
                    <a:pt x="610" y="360"/>
                    <a:pt x="782" y="202"/>
                    <a:pt x="804" y="0"/>
                  </a:cubicBezTo>
                  <a:cubicBezTo>
                    <a:pt x="725" y="0"/>
                    <a:pt x="725" y="0"/>
                    <a:pt x="725" y="0"/>
                  </a:cubicBezTo>
                  <a:cubicBezTo>
                    <a:pt x="704" y="159"/>
                    <a:pt x="567" y="282"/>
                    <a:pt x="402" y="282"/>
                  </a:cubicBezTo>
                  <a:close/>
                </a:path>
              </a:pathLst>
            </a:custGeom>
            <a:solidFill>
              <a:srgbClr val="94AEE8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AA6EE6F7-1711-4997-B096-5AC8D57806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4142" y="2224623"/>
              <a:ext cx="3163702" cy="1409421"/>
            </a:xfrm>
            <a:custGeom>
              <a:avLst/>
              <a:gdLst>
                <a:gd name="T0" fmla="*/ 402 w 803"/>
                <a:gd name="T1" fmla="*/ 78 h 357"/>
                <a:gd name="T2" fmla="*/ 725 w 803"/>
                <a:gd name="T3" fmla="*/ 357 h 357"/>
                <a:gd name="T4" fmla="*/ 803 w 803"/>
                <a:gd name="T5" fmla="*/ 357 h 357"/>
                <a:gd name="T6" fmla="*/ 402 w 803"/>
                <a:gd name="T7" fmla="*/ 0 h 357"/>
                <a:gd name="T8" fmla="*/ 0 w 803"/>
                <a:gd name="T9" fmla="*/ 357 h 357"/>
                <a:gd name="T10" fmla="*/ 78 w 803"/>
                <a:gd name="T11" fmla="*/ 357 h 357"/>
                <a:gd name="T12" fmla="*/ 402 w 803"/>
                <a:gd name="T13" fmla="*/ 7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3" h="357">
                  <a:moveTo>
                    <a:pt x="402" y="78"/>
                  </a:moveTo>
                  <a:cubicBezTo>
                    <a:pt x="566" y="78"/>
                    <a:pt x="702" y="200"/>
                    <a:pt x="725" y="357"/>
                  </a:cubicBezTo>
                  <a:cubicBezTo>
                    <a:pt x="803" y="357"/>
                    <a:pt x="803" y="357"/>
                    <a:pt x="803" y="357"/>
                  </a:cubicBezTo>
                  <a:cubicBezTo>
                    <a:pt x="780" y="157"/>
                    <a:pt x="609" y="0"/>
                    <a:pt x="402" y="0"/>
                  </a:cubicBezTo>
                  <a:cubicBezTo>
                    <a:pt x="195" y="0"/>
                    <a:pt x="24" y="157"/>
                    <a:pt x="0" y="357"/>
                  </a:cubicBezTo>
                  <a:cubicBezTo>
                    <a:pt x="78" y="357"/>
                    <a:pt x="78" y="357"/>
                    <a:pt x="78" y="357"/>
                  </a:cubicBezTo>
                  <a:cubicBezTo>
                    <a:pt x="101" y="200"/>
                    <a:pt x="238" y="78"/>
                    <a:pt x="402" y="78"/>
                  </a:cubicBezTo>
                  <a:close/>
                </a:path>
              </a:pathLst>
            </a:custGeom>
            <a:solidFill>
              <a:schemeClr val="accent5">
                <a:lumMod val="75000"/>
                <a:alpha val="8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endPara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7" name="Oval 13">
              <a:extLst>
                <a:ext uri="{FF2B5EF4-FFF2-40B4-BE49-F238E27FC236}">
                  <a16:creationId xmlns:a16="http://schemas.microsoft.com/office/drawing/2014/main" id="{38ABE463-C549-464A-90CA-818156357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9635" y="2749408"/>
              <a:ext cx="2274067" cy="228073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8" name="Oval 14">
              <a:extLst>
                <a:ext uri="{FF2B5EF4-FFF2-40B4-BE49-F238E27FC236}">
                  <a16:creationId xmlns:a16="http://schemas.microsoft.com/office/drawing/2014/main" id="{6511B3C4-8D99-4D2C-B3BA-8B8DB28E75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3459" y="2749408"/>
              <a:ext cx="2274067" cy="228073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9" name="Oval 15">
              <a:extLst>
                <a:ext uri="{FF2B5EF4-FFF2-40B4-BE49-F238E27FC236}">
                  <a16:creationId xmlns:a16="http://schemas.microsoft.com/office/drawing/2014/main" id="{857F31E7-33E6-4BB0-83C4-63DAFA3090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8465" y="2749408"/>
              <a:ext cx="2274067" cy="228073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0" name="Rectangle 16">
              <a:extLst>
                <a:ext uri="{FF2B5EF4-FFF2-40B4-BE49-F238E27FC236}">
                  <a16:creationId xmlns:a16="http://schemas.microsoft.com/office/drawing/2014/main" id="{C78E7205-CDB7-433C-895A-5C23A62136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5881" y="3694020"/>
              <a:ext cx="221577" cy="31654"/>
            </a:xfrm>
            <a:prstGeom prst="rect">
              <a:avLst/>
            </a:prstGeom>
            <a:solidFill>
              <a:srgbClr val="A9BEED"/>
            </a:solidFill>
            <a:ln>
              <a:noFill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1" name="Rectangle 17">
              <a:extLst>
                <a:ext uri="{FF2B5EF4-FFF2-40B4-BE49-F238E27FC236}">
                  <a16:creationId xmlns:a16="http://schemas.microsoft.com/office/drawing/2014/main" id="{BA798091-0642-4E99-832E-F34412E7C2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0537" y="3694020"/>
              <a:ext cx="219910" cy="31654"/>
            </a:xfrm>
            <a:prstGeom prst="rect">
              <a:avLst/>
            </a:prstGeom>
            <a:solidFill>
              <a:srgbClr val="A9BEED"/>
            </a:solidFill>
            <a:ln>
              <a:noFill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2" name="Rectangle 18">
              <a:extLst>
                <a:ext uri="{FF2B5EF4-FFF2-40B4-BE49-F238E27FC236}">
                  <a16:creationId xmlns:a16="http://schemas.microsoft.com/office/drawing/2014/main" id="{13561E67-142A-4864-8B34-0550D7E445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4709" y="3694020"/>
              <a:ext cx="221577" cy="31654"/>
            </a:xfrm>
            <a:prstGeom prst="rect">
              <a:avLst/>
            </a:prstGeom>
            <a:solidFill>
              <a:srgbClr val="A9BEED"/>
            </a:solidFill>
            <a:ln>
              <a:noFill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40F1A93-C4EA-4564-B215-BD0782872ABB}"/>
                </a:ext>
              </a:extLst>
            </p:cNvPr>
            <p:cNvSpPr txBox="1"/>
            <p:nvPr/>
          </p:nvSpPr>
          <p:spPr>
            <a:xfrm>
              <a:off x="1040361" y="3955000"/>
              <a:ext cx="213263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Transform list data</a:t>
              </a:r>
            </a:p>
            <a:p>
              <a:pPr algn="ct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into graph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23CEDF9-65CC-4BAA-9D08-2735C008EA6C}"/>
                </a:ext>
              </a:extLst>
            </p:cNvPr>
            <p:cNvSpPr txBox="1"/>
            <p:nvPr/>
          </p:nvSpPr>
          <p:spPr>
            <a:xfrm>
              <a:off x="3668698" y="3955000"/>
              <a:ext cx="260359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Influence Maximization</a:t>
              </a:r>
            </a:p>
            <a:p>
              <a:pPr algn="ct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with TIM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BCB24D9-F6DB-47F7-B3A9-D7E6C857AC60}"/>
                </a:ext>
              </a:extLst>
            </p:cNvPr>
            <p:cNvSpPr txBox="1"/>
            <p:nvPr/>
          </p:nvSpPr>
          <p:spPr>
            <a:xfrm>
              <a:off x="6740751" y="3955000"/>
              <a:ext cx="21695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Use seed dataset</a:t>
              </a:r>
            </a:p>
            <a:p>
              <a:pPr algn="ctr"/>
              <a:r>
                <a:rPr lang="en-US" altLang="ko-KR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as a input of CEDR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57A1F5C-4D46-4643-89D9-0347C531E981}"/>
                </a:ext>
              </a:extLst>
            </p:cNvPr>
            <p:cNvSpPr txBox="1"/>
            <p:nvPr/>
          </p:nvSpPr>
          <p:spPr>
            <a:xfrm>
              <a:off x="1421226" y="3050630"/>
              <a:ext cx="137088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3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180D5B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Graph</a:t>
              </a:r>
              <a:endParaRPr lang="ko-KR" altLang="en-US" sz="3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80D5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8F92EA7-51DB-4ACD-85D2-92562C5188B8}"/>
                </a:ext>
              </a:extLst>
            </p:cNvPr>
            <p:cNvSpPr txBox="1"/>
            <p:nvPr/>
          </p:nvSpPr>
          <p:spPr>
            <a:xfrm>
              <a:off x="4491036" y="3050630"/>
              <a:ext cx="95891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3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180D5B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IMP</a:t>
              </a:r>
              <a:endParaRPr lang="ko-KR" altLang="en-US" sz="3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80D5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BD1E5E8-0062-48AD-BE1A-E2C12FED8832}"/>
                </a:ext>
              </a:extLst>
            </p:cNvPr>
            <p:cNvSpPr txBox="1"/>
            <p:nvPr/>
          </p:nvSpPr>
          <p:spPr>
            <a:xfrm>
              <a:off x="6947791" y="3050630"/>
              <a:ext cx="175541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latinLnBrk="0"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32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180D5B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Training</a:t>
              </a:r>
              <a:endParaRPr lang="ko-KR" altLang="en-US" sz="3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80D5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408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 flipV="1">
            <a:off x="1202746" y="4546465"/>
            <a:ext cx="2731048" cy="35720"/>
          </a:xfrm>
          <a:prstGeom prst="rect">
            <a:avLst/>
          </a:prstGeom>
          <a:solidFill>
            <a:srgbClr val="474F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endParaRPr lang="en-US" altLang="ko-KR" sz="1416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167586" y="2298150"/>
            <a:ext cx="2850243" cy="352764"/>
          </a:xfrm>
          <a:prstGeom prst="rect">
            <a:avLst/>
          </a:prstGeom>
          <a:solidFill>
            <a:srgbClr val="474F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r>
              <a:rPr lang="en-US" altLang="ko-KR" sz="141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Node</a:t>
            </a:r>
            <a:endParaRPr lang="ko-KR" altLang="en-US" sz="1416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직사각형 50"/>
          <p:cNvSpPr/>
          <p:nvPr/>
        </p:nvSpPr>
        <p:spPr>
          <a:xfrm flipV="1">
            <a:off x="1202746" y="3110981"/>
            <a:ext cx="2731048" cy="35720"/>
          </a:xfrm>
          <a:prstGeom prst="rect">
            <a:avLst/>
          </a:prstGeom>
          <a:solidFill>
            <a:srgbClr val="474F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endParaRPr lang="en-US" altLang="ko-KR" sz="1416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1461166" y="2474532"/>
            <a:ext cx="1564473" cy="2766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endParaRPr lang="ko-KR" altLang="en-US" sz="1573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6" name="이등변 삼각형 65"/>
          <p:cNvSpPr/>
          <p:nvPr/>
        </p:nvSpPr>
        <p:spPr>
          <a:xfrm rot="10800000">
            <a:off x="2436305" y="3142921"/>
            <a:ext cx="312803" cy="150368"/>
          </a:xfrm>
          <a:prstGeom prst="triangle">
            <a:avLst/>
          </a:prstGeom>
          <a:solidFill>
            <a:srgbClr val="474F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endParaRPr lang="ko-KR" altLang="en-US" sz="141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226122" y="3323480"/>
            <a:ext cx="2651804" cy="25174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79917" indent="-79917" latinLnBrk="0">
              <a:spcBef>
                <a:spcPts val="629"/>
              </a:spcBef>
              <a:buFont typeface="Arial" panose="020B0604020202020204" pitchFamily="34" charset="0"/>
              <a:buChar char="•"/>
              <a:tabLst>
                <a:tab pos="0" algn="l"/>
                <a:tab pos="56192" algn="l"/>
              </a:tabLst>
            </a:pPr>
            <a:r>
              <a:rPr lang="ko-KR" altLang="en-US" sz="1477" spc="-11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77" spc="-11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Document data (</a:t>
            </a:r>
            <a:r>
              <a:rPr lang="en-US" altLang="ko-KR" sz="1477" spc="-117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doc_id</a:t>
            </a:r>
            <a:r>
              <a:rPr lang="en-US" altLang="ko-KR" sz="1477" spc="-11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marL="79917" indent="-79917" latinLnBrk="0">
              <a:spcBef>
                <a:spcPts val="629"/>
              </a:spcBef>
              <a:buFont typeface="Arial" panose="020B0604020202020204" pitchFamily="34" charset="0"/>
              <a:buChar char="•"/>
              <a:tabLst>
                <a:tab pos="0" algn="l"/>
                <a:tab pos="56192" algn="l"/>
              </a:tabLst>
            </a:pPr>
            <a:r>
              <a:rPr lang="en-US" altLang="ko-KR" sz="1477" spc="-11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Attributes: </a:t>
            </a:r>
            <a:r>
              <a:rPr lang="en-US" altLang="ko-KR" sz="1477" spc="-117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query_id</a:t>
            </a:r>
            <a:r>
              <a:rPr lang="en-US" altLang="ko-KR" sz="1477" spc="-11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rel_1d</a:t>
            </a:r>
          </a:p>
        </p:txBody>
      </p:sp>
      <p:sp>
        <p:nvSpPr>
          <p:cNvPr id="36" name="직사각형 35"/>
          <p:cNvSpPr/>
          <p:nvPr/>
        </p:nvSpPr>
        <p:spPr>
          <a:xfrm flipV="1">
            <a:off x="5855798" y="4564325"/>
            <a:ext cx="2731048" cy="35720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endParaRPr lang="en-US" altLang="ko-KR" sz="1416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679493" y="2298150"/>
            <a:ext cx="2850243" cy="352764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r>
              <a:rPr lang="en-US" altLang="ko-KR" sz="141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Edge</a:t>
            </a:r>
          </a:p>
        </p:txBody>
      </p:sp>
      <p:sp>
        <p:nvSpPr>
          <p:cNvPr id="52" name="직사각형 51"/>
          <p:cNvSpPr/>
          <p:nvPr/>
        </p:nvSpPr>
        <p:spPr>
          <a:xfrm flipV="1">
            <a:off x="5763527" y="3110981"/>
            <a:ext cx="2731048" cy="35720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endParaRPr lang="en-US" altLang="ko-KR" sz="1416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7" name="이등변 삼각형 66"/>
          <p:cNvSpPr/>
          <p:nvPr/>
        </p:nvSpPr>
        <p:spPr>
          <a:xfrm rot="10800000">
            <a:off x="6948212" y="3110981"/>
            <a:ext cx="312803" cy="150368"/>
          </a:xfrm>
          <a:prstGeom prst="triangl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endParaRPr lang="ko-KR" altLang="en-US" sz="1416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직사각형 30"/>
              <p:cNvSpPr/>
              <p:nvPr/>
            </p:nvSpPr>
            <p:spPr>
              <a:xfrm>
                <a:off x="5819396" y="3323480"/>
                <a:ext cx="2651804" cy="251741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marL="79917" indent="-79917" latinLnBrk="0">
                  <a:spcBef>
                    <a:spcPts val="629"/>
                  </a:spcBef>
                  <a:buFont typeface="Arial" panose="020B0604020202020204" pitchFamily="34" charset="0"/>
                  <a:buChar char="•"/>
                  <a:tabLst>
                    <a:tab pos="0" algn="l"/>
                    <a:tab pos="56192" algn="l"/>
                  </a:tabLst>
                </a:pPr>
                <a:r>
                  <a:rPr lang="ko-KR" altLang="en-US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Q(q);: all queries that both node participate in</a:t>
                </a:r>
              </a:p>
              <a:p>
                <a:pPr marL="79917" indent="-79917" latinLnBrk="0">
                  <a:spcBef>
                    <a:spcPts val="629"/>
                  </a:spcBef>
                  <a:buFont typeface="Arial" panose="020B0604020202020204" pitchFamily="34" charset="0"/>
                  <a:buChar char="•"/>
                  <a:tabLst>
                    <a:tab pos="0" algn="l"/>
                    <a:tab pos="56192" algn="l"/>
                  </a:tabLst>
                </a:pP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If n(Q) </a:t>
                </a:r>
                <a14:m>
                  <m:oMath xmlns:m="http://schemas.openxmlformats.org/officeDocument/2006/math">
                    <m:r>
                      <a:rPr lang="en-US" altLang="ko-KR" sz="1477" i="1" spc="-117" smtClean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</m:oMath>
                </a14:m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0 : connect the edge</a:t>
                </a:r>
              </a:p>
              <a:p>
                <a:pPr marL="79917" indent="-79917" latinLnBrk="0">
                  <a:spcBef>
                    <a:spcPts val="629"/>
                  </a:spcBef>
                  <a:buFont typeface="Arial" panose="020B0604020202020204" pitchFamily="34" charset="0"/>
                  <a:buChar char="•"/>
                  <a:tabLst>
                    <a:tab pos="0" algn="l"/>
                    <a:tab pos="56192" algn="l"/>
                  </a:tabLst>
                </a:pP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Weight:: </a:t>
                </a: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∑ </a:t>
                </a:r>
                <a:r>
                  <a:rPr lang="en-US" altLang="ko-KR" sz="1477" spc="-117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3E3D43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rel_1d(q) / n(Q)</a:t>
                </a:r>
              </a:p>
              <a:p>
                <a:pPr latinLnBrk="0">
                  <a:spcBef>
                    <a:spcPts val="629"/>
                  </a:spcBef>
                  <a:tabLst>
                    <a:tab pos="0" algn="l"/>
                    <a:tab pos="56192" algn="l"/>
                  </a:tabLst>
                </a:pPr>
                <a:endParaRPr lang="en-US" altLang="ko-KR" sz="1477" spc="-117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3E3D43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mc:Choice>
        <mc:Fallback>
          <p:sp>
            <p:nvSpPr>
              <p:cNvPr id="31" name="직사각형 3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9396" y="3323480"/>
                <a:ext cx="2651804" cy="251741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Picture 2" descr="Neo4j Pushes Graph DB Limits Past a Quadrillion Nodes">
            <a:extLst>
              <a:ext uri="{FF2B5EF4-FFF2-40B4-BE49-F238E27FC236}">
                <a16:creationId xmlns:a16="http://schemas.microsoft.com/office/drawing/2014/main" id="{72944E4D-4BCB-4FD3-81DA-7DD9B0342F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168" y="4693054"/>
            <a:ext cx="3599359" cy="2070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D1EF76CA-3EB6-4651-922D-63E7BE22C854}"/>
              </a:ext>
            </a:extLst>
          </p:cNvPr>
          <p:cNvGrpSpPr/>
          <p:nvPr/>
        </p:nvGrpSpPr>
        <p:grpSpPr>
          <a:xfrm>
            <a:off x="268011" y="1184761"/>
            <a:ext cx="1259704" cy="472238"/>
            <a:chOff x="386883" y="1070245"/>
            <a:chExt cx="1259704" cy="472238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FF16F0F3-7C69-4539-B16E-23C4166FCF71}"/>
                </a:ext>
              </a:extLst>
            </p:cNvPr>
            <p:cNvSpPr txBox="1">
              <a:spLocks/>
            </p:cNvSpPr>
            <p:nvPr/>
          </p:nvSpPr>
          <p:spPr>
            <a:xfrm>
              <a:off x="386883" y="1080818"/>
              <a:ext cx="1259704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>
                <a:defRPr sz="2600" spc="-3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46684"/>
                  </a:solidFill>
                  <a:latin typeface="YD윤고딕 340" panose="02020603020101020101" pitchFamily="18" charset="-127"/>
                  <a:ea typeface="YD윤고딕 340" panose="02020603020101020101" pitchFamily="18" charset="-127"/>
                </a:defRPr>
              </a:lvl1pPr>
            </a:lstStyle>
            <a:p>
              <a:pPr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2400" spc="-150" dirty="0">
                  <a:solidFill>
                    <a:srgbClr val="4A529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Structure</a:t>
              </a:r>
              <a:endParaRPr lang="ko-KR" altLang="en-US" sz="2400" spc="-150" dirty="0">
                <a:solidFill>
                  <a:srgbClr val="4A529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D05700C2-3C90-4BEA-8F54-740D78032ADD}"/>
                </a:ext>
              </a:extLst>
            </p:cNvPr>
            <p:cNvCxnSpPr>
              <a:cxnSpLocks/>
            </p:cNvCxnSpPr>
            <p:nvPr/>
          </p:nvCxnSpPr>
          <p:spPr>
            <a:xfrm>
              <a:off x="507396" y="1070245"/>
              <a:ext cx="223648" cy="0"/>
            </a:xfrm>
            <a:prstGeom prst="line">
              <a:avLst/>
            </a:prstGeom>
            <a:ln w="19050">
              <a:solidFill>
                <a:srgbClr val="4A52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제목 3">
            <a:extLst>
              <a:ext uri="{FF2B5EF4-FFF2-40B4-BE49-F238E27FC236}">
                <a16:creationId xmlns:a16="http://schemas.microsoft.com/office/drawing/2014/main" id="{5E571D75-470D-4A9A-A314-B7DE0B660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125" y="234950"/>
            <a:ext cx="4587875" cy="534988"/>
          </a:xfrm>
        </p:spPr>
        <p:txBody>
          <a:bodyPr/>
          <a:lstStyle/>
          <a:p>
            <a:r>
              <a:rPr lang="en-US" altLang="ko-KR" dirty="0"/>
              <a:t>Graph Implementation</a:t>
            </a:r>
            <a:endParaRPr lang="ko-KR" altLang="en-US" dirty="0"/>
          </a:p>
        </p:txBody>
      </p:sp>
      <p:sp>
        <p:nvSpPr>
          <p:cNvPr id="23" name="말풍선: 모서리가 둥근 사각형 22">
            <a:extLst>
              <a:ext uri="{FF2B5EF4-FFF2-40B4-BE49-F238E27FC236}">
                <a16:creationId xmlns:a16="http://schemas.microsoft.com/office/drawing/2014/main" id="{9EE3C0FC-4506-4AB8-BE42-C5D6FDBD5313}"/>
              </a:ext>
            </a:extLst>
          </p:cNvPr>
          <p:cNvSpPr/>
          <p:nvPr/>
        </p:nvSpPr>
        <p:spPr>
          <a:xfrm rot="10800000">
            <a:off x="6459737" y="5060112"/>
            <a:ext cx="1602556" cy="1274196"/>
          </a:xfrm>
          <a:prstGeom prst="wedgeRoundRectCallout">
            <a:avLst/>
          </a:prstGeom>
          <a:solidFill>
            <a:srgbClr val="363773"/>
          </a:solidFill>
          <a:ln>
            <a:solidFill>
              <a:srgbClr val="3637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205EB45-4DB1-4D4A-9050-9AF0CCCCA793}"/>
              </a:ext>
            </a:extLst>
          </p:cNvPr>
          <p:cNvSpPr txBox="1"/>
          <p:nvPr/>
        </p:nvSpPr>
        <p:spPr>
          <a:xfrm>
            <a:off x="6694473" y="5240754"/>
            <a:ext cx="13678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Rel_1d:</a:t>
            </a:r>
          </a:p>
          <a:p>
            <a:r>
              <a:rPr lang="en-US" altLang="ko-KR" sz="1400" dirty="0">
                <a:solidFill>
                  <a:schemeClr val="bg1"/>
                </a:solidFill>
              </a:rPr>
              <a:t>1 if query and document is related</a:t>
            </a:r>
          </a:p>
          <a:p>
            <a:endParaRPr lang="en-US" altLang="ko-KR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27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4"/>
          <p:cNvSpPr>
            <a:spLocks/>
          </p:cNvSpPr>
          <p:nvPr/>
        </p:nvSpPr>
        <p:spPr bwMode="auto">
          <a:xfrm>
            <a:off x="5352288" y="2184890"/>
            <a:ext cx="3728582" cy="486508"/>
          </a:xfrm>
          <a:custGeom>
            <a:avLst/>
            <a:gdLst>
              <a:gd name="T0" fmla="*/ 744 w 777"/>
              <a:gd name="T1" fmla="*/ 0 h 140"/>
              <a:gd name="T2" fmla="*/ 32 w 777"/>
              <a:gd name="T3" fmla="*/ 0 h 140"/>
              <a:gd name="T4" fmla="*/ 0 w 777"/>
              <a:gd name="T5" fmla="*/ 32 h 140"/>
              <a:gd name="T6" fmla="*/ 0 w 777"/>
              <a:gd name="T7" fmla="*/ 140 h 140"/>
              <a:gd name="T8" fmla="*/ 777 w 777"/>
              <a:gd name="T9" fmla="*/ 140 h 140"/>
              <a:gd name="T10" fmla="*/ 777 w 777"/>
              <a:gd name="T11" fmla="*/ 32 h 140"/>
              <a:gd name="T12" fmla="*/ 744 w 777"/>
              <a:gd name="T13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0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140"/>
                  <a:pt x="0" y="140"/>
                  <a:pt x="0" y="140"/>
                </a:cubicBezTo>
                <a:cubicBezTo>
                  <a:pt x="777" y="140"/>
                  <a:pt x="777" y="140"/>
                  <a:pt x="777" y="140"/>
                </a:cubicBezTo>
                <a:cubicBezTo>
                  <a:pt x="777" y="32"/>
                  <a:pt x="777" y="32"/>
                  <a:pt x="777" y="32"/>
                </a:cubicBezTo>
                <a:cubicBezTo>
                  <a:pt x="777" y="14"/>
                  <a:pt x="762" y="0"/>
                  <a:pt x="744" y="0"/>
                </a:cubicBezTo>
                <a:close/>
              </a:path>
            </a:pathLst>
          </a:cu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70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Method 2</a:t>
            </a:r>
            <a:endParaRPr lang="ko-KR" altLang="en-US" sz="170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6" name="자유형 65"/>
          <p:cNvSpPr>
            <a:spLocks/>
          </p:cNvSpPr>
          <p:nvPr/>
        </p:nvSpPr>
        <p:spPr bwMode="auto">
          <a:xfrm>
            <a:off x="5352288" y="2671396"/>
            <a:ext cx="3728582" cy="3360710"/>
          </a:xfrm>
          <a:custGeom>
            <a:avLst/>
            <a:gdLst>
              <a:gd name="connsiteX0" fmla="*/ 0 w 2924175"/>
              <a:gd name="connsiteY0" fmla="*/ 0 h 2057126"/>
              <a:gd name="connsiteX1" fmla="*/ 2924175 w 2924175"/>
              <a:gd name="connsiteY1" fmla="*/ 0 h 2057126"/>
              <a:gd name="connsiteX2" fmla="*/ 2924175 w 2924175"/>
              <a:gd name="connsiteY2" fmla="*/ 1930084 h 2057126"/>
              <a:gd name="connsiteX3" fmla="*/ 2799982 w 2924175"/>
              <a:gd name="connsiteY3" fmla="*/ 2054242 h 2057126"/>
              <a:gd name="connsiteX4" fmla="*/ 1610743 w 2924175"/>
              <a:gd name="connsiteY4" fmla="*/ 2054242 h 2057126"/>
              <a:gd name="connsiteX5" fmla="*/ 1608391 w 2924175"/>
              <a:gd name="connsiteY5" fmla="*/ 2055829 h 2057126"/>
              <a:gd name="connsiteX6" fmla="*/ 1606468 w 2924175"/>
              <a:gd name="connsiteY6" fmla="*/ 2057126 h 2057126"/>
              <a:gd name="connsiteX7" fmla="*/ 1313944 w 2924175"/>
              <a:gd name="connsiteY7" fmla="*/ 2057126 h 2057126"/>
              <a:gd name="connsiteX8" fmla="*/ 1309669 w 2924175"/>
              <a:gd name="connsiteY8" fmla="*/ 2054242 h 2057126"/>
              <a:gd name="connsiteX9" fmla="*/ 120429 w 2924175"/>
              <a:gd name="connsiteY9" fmla="*/ 2054242 h 2057126"/>
              <a:gd name="connsiteX10" fmla="*/ 0 w 2924175"/>
              <a:gd name="connsiteY10" fmla="*/ 1930084 h 2057126"/>
              <a:gd name="connsiteX11" fmla="*/ 0 w 2924175"/>
              <a:gd name="connsiteY11" fmla="*/ 0 h 205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24175" h="2057126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0084"/>
                </a:cubicBezTo>
                <a:cubicBezTo>
                  <a:pt x="2924175" y="1997807"/>
                  <a:pt x="2867724" y="2054242"/>
                  <a:pt x="2799982" y="2054242"/>
                </a:cubicBezTo>
                <a:cubicBezTo>
                  <a:pt x="2799982" y="2054242"/>
                  <a:pt x="2799982" y="2054242"/>
                  <a:pt x="1610743" y="2054242"/>
                </a:cubicBezTo>
                <a:cubicBezTo>
                  <a:pt x="1610743" y="2054242"/>
                  <a:pt x="1610743" y="2054242"/>
                  <a:pt x="1608391" y="2055829"/>
                </a:cubicBezTo>
                <a:lnTo>
                  <a:pt x="1606468" y="2057126"/>
                </a:lnTo>
                <a:lnTo>
                  <a:pt x="1313944" y="2057126"/>
                </a:lnTo>
                <a:lnTo>
                  <a:pt x="1309669" y="2054242"/>
                </a:lnTo>
                <a:cubicBezTo>
                  <a:pt x="1309669" y="2054242"/>
                  <a:pt x="1309669" y="2054242"/>
                  <a:pt x="120429" y="2054242"/>
                </a:cubicBezTo>
                <a:cubicBezTo>
                  <a:pt x="52688" y="2054242"/>
                  <a:pt x="0" y="1997807"/>
                  <a:pt x="0" y="1930084"/>
                </a:cubicBezTo>
                <a:cubicBezTo>
                  <a:pt x="0" y="1930084"/>
                  <a:pt x="0" y="193008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3E3D43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Step 1: create nodes</a:t>
            </a:r>
          </a:p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Step 2: make list of all edges</a:t>
            </a:r>
          </a:p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Step 3: connect related nodes at once</a:t>
            </a:r>
          </a:p>
          <a:p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77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Conclusion: failed in allocating memory for excessive amount of edges</a:t>
            </a:r>
          </a:p>
          <a:p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ko-KR" altLang="en-US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65206" y="234460"/>
            <a:ext cx="4418197" cy="535531"/>
          </a:xfrm>
        </p:spPr>
        <p:txBody>
          <a:bodyPr/>
          <a:lstStyle/>
          <a:p>
            <a:r>
              <a:rPr lang="en-US" altLang="ko-KR" dirty="0"/>
              <a:t>Graph Implementation</a:t>
            </a:r>
            <a:endParaRPr lang="ko-KR" altLang="en-US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27FB5D2-CB3A-400E-961C-52671DF16ED0}"/>
              </a:ext>
            </a:extLst>
          </p:cNvPr>
          <p:cNvGrpSpPr/>
          <p:nvPr/>
        </p:nvGrpSpPr>
        <p:grpSpPr>
          <a:xfrm>
            <a:off x="268011" y="1184761"/>
            <a:ext cx="2117887" cy="472238"/>
            <a:chOff x="386883" y="1070245"/>
            <a:chExt cx="2117887" cy="472238"/>
          </a:xfrm>
        </p:grpSpPr>
        <p:sp>
          <p:nvSpPr>
            <p:cNvPr id="37" name="제목 1">
              <a:extLst>
                <a:ext uri="{FF2B5EF4-FFF2-40B4-BE49-F238E27FC236}">
                  <a16:creationId xmlns:a16="http://schemas.microsoft.com/office/drawing/2014/main" id="{A6EDB7EF-31E3-47E5-995A-5A73F83E9AAD}"/>
                </a:ext>
              </a:extLst>
            </p:cNvPr>
            <p:cNvSpPr txBox="1">
              <a:spLocks/>
            </p:cNvSpPr>
            <p:nvPr/>
          </p:nvSpPr>
          <p:spPr>
            <a:xfrm>
              <a:off x="386883" y="1080818"/>
              <a:ext cx="2117887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>
                <a:defRPr sz="2600" spc="-3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46684"/>
                  </a:solidFill>
                  <a:latin typeface="YD윤고딕 340" panose="02020603020101020101" pitchFamily="18" charset="-127"/>
                  <a:ea typeface="YD윤고딕 340" panose="02020603020101020101" pitchFamily="18" charset="-127"/>
                </a:defRPr>
              </a:lvl1pPr>
            </a:lstStyle>
            <a:p>
              <a:pPr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2400" spc="-150" dirty="0">
                  <a:solidFill>
                    <a:srgbClr val="4A529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Implementation</a:t>
              </a:r>
              <a:endParaRPr lang="ko-KR" altLang="en-US" sz="2400" spc="-150" dirty="0">
                <a:solidFill>
                  <a:srgbClr val="4A529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2A0F3B0C-C22A-4D46-84E4-9A315FD0FE5D}"/>
                </a:ext>
              </a:extLst>
            </p:cNvPr>
            <p:cNvCxnSpPr>
              <a:cxnSpLocks/>
            </p:cNvCxnSpPr>
            <p:nvPr/>
          </p:nvCxnSpPr>
          <p:spPr>
            <a:xfrm>
              <a:off x="507396" y="1070245"/>
              <a:ext cx="223648" cy="0"/>
            </a:xfrm>
            <a:prstGeom prst="line">
              <a:avLst/>
            </a:prstGeom>
            <a:ln w="19050">
              <a:solidFill>
                <a:srgbClr val="4A52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reeform 24">
            <a:extLst>
              <a:ext uri="{FF2B5EF4-FFF2-40B4-BE49-F238E27FC236}">
                <a16:creationId xmlns:a16="http://schemas.microsoft.com/office/drawing/2014/main" id="{1C80A5C7-EBFE-4205-8FB8-A4DD139250A4}"/>
              </a:ext>
            </a:extLst>
          </p:cNvPr>
          <p:cNvSpPr>
            <a:spLocks/>
          </p:cNvSpPr>
          <p:nvPr/>
        </p:nvSpPr>
        <p:spPr bwMode="auto">
          <a:xfrm>
            <a:off x="825130" y="2184890"/>
            <a:ext cx="3728582" cy="486508"/>
          </a:xfrm>
          <a:custGeom>
            <a:avLst/>
            <a:gdLst>
              <a:gd name="T0" fmla="*/ 744 w 777"/>
              <a:gd name="T1" fmla="*/ 0 h 140"/>
              <a:gd name="T2" fmla="*/ 32 w 777"/>
              <a:gd name="T3" fmla="*/ 0 h 140"/>
              <a:gd name="T4" fmla="*/ 0 w 777"/>
              <a:gd name="T5" fmla="*/ 32 h 140"/>
              <a:gd name="T6" fmla="*/ 0 w 777"/>
              <a:gd name="T7" fmla="*/ 140 h 140"/>
              <a:gd name="T8" fmla="*/ 777 w 777"/>
              <a:gd name="T9" fmla="*/ 140 h 140"/>
              <a:gd name="T10" fmla="*/ 777 w 777"/>
              <a:gd name="T11" fmla="*/ 32 h 140"/>
              <a:gd name="T12" fmla="*/ 744 w 777"/>
              <a:gd name="T13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0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140"/>
                  <a:pt x="0" y="140"/>
                  <a:pt x="0" y="140"/>
                </a:cubicBezTo>
                <a:cubicBezTo>
                  <a:pt x="777" y="140"/>
                  <a:pt x="777" y="140"/>
                  <a:pt x="777" y="140"/>
                </a:cubicBezTo>
                <a:cubicBezTo>
                  <a:pt x="777" y="32"/>
                  <a:pt x="777" y="32"/>
                  <a:pt x="777" y="32"/>
                </a:cubicBezTo>
                <a:cubicBezTo>
                  <a:pt x="777" y="14"/>
                  <a:pt x="762" y="0"/>
                  <a:pt x="744" y="0"/>
                </a:cubicBezTo>
                <a:close/>
              </a:path>
            </a:pathLst>
          </a:custGeom>
          <a:solidFill>
            <a:srgbClr val="474F81"/>
          </a:solidFill>
          <a:ln>
            <a:solidFill>
              <a:srgbClr val="474F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70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Method 1</a:t>
            </a:r>
            <a:endParaRPr lang="ko-KR" altLang="en-US" sz="170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1" name="자유형 65">
            <a:extLst>
              <a:ext uri="{FF2B5EF4-FFF2-40B4-BE49-F238E27FC236}">
                <a16:creationId xmlns:a16="http://schemas.microsoft.com/office/drawing/2014/main" id="{AE395204-54A4-4232-BE3D-025C8BF61A5A}"/>
              </a:ext>
            </a:extLst>
          </p:cNvPr>
          <p:cNvSpPr>
            <a:spLocks/>
          </p:cNvSpPr>
          <p:nvPr/>
        </p:nvSpPr>
        <p:spPr bwMode="auto">
          <a:xfrm>
            <a:off x="825130" y="2671396"/>
            <a:ext cx="3728582" cy="3360710"/>
          </a:xfrm>
          <a:custGeom>
            <a:avLst/>
            <a:gdLst>
              <a:gd name="connsiteX0" fmla="*/ 0 w 2924175"/>
              <a:gd name="connsiteY0" fmla="*/ 0 h 2057126"/>
              <a:gd name="connsiteX1" fmla="*/ 2924175 w 2924175"/>
              <a:gd name="connsiteY1" fmla="*/ 0 h 2057126"/>
              <a:gd name="connsiteX2" fmla="*/ 2924175 w 2924175"/>
              <a:gd name="connsiteY2" fmla="*/ 1930084 h 2057126"/>
              <a:gd name="connsiteX3" fmla="*/ 2799982 w 2924175"/>
              <a:gd name="connsiteY3" fmla="*/ 2054242 h 2057126"/>
              <a:gd name="connsiteX4" fmla="*/ 1610743 w 2924175"/>
              <a:gd name="connsiteY4" fmla="*/ 2054242 h 2057126"/>
              <a:gd name="connsiteX5" fmla="*/ 1608391 w 2924175"/>
              <a:gd name="connsiteY5" fmla="*/ 2055829 h 2057126"/>
              <a:gd name="connsiteX6" fmla="*/ 1606468 w 2924175"/>
              <a:gd name="connsiteY6" fmla="*/ 2057126 h 2057126"/>
              <a:gd name="connsiteX7" fmla="*/ 1313944 w 2924175"/>
              <a:gd name="connsiteY7" fmla="*/ 2057126 h 2057126"/>
              <a:gd name="connsiteX8" fmla="*/ 1309669 w 2924175"/>
              <a:gd name="connsiteY8" fmla="*/ 2054242 h 2057126"/>
              <a:gd name="connsiteX9" fmla="*/ 120429 w 2924175"/>
              <a:gd name="connsiteY9" fmla="*/ 2054242 h 2057126"/>
              <a:gd name="connsiteX10" fmla="*/ 0 w 2924175"/>
              <a:gd name="connsiteY10" fmla="*/ 1930084 h 2057126"/>
              <a:gd name="connsiteX11" fmla="*/ 0 w 2924175"/>
              <a:gd name="connsiteY11" fmla="*/ 0 h 205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24175" h="2057126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0084"/>
                </a:cubicBezTo>
                <a:cubicBezTo>
                  <a:pt x="2924175" y="1997807"/>
                  <a:pt x="2867724" y="2054242"/>
                  <a:pt x="2799982" y="2054242"/>
                </a:cubicBezTo>
                <a:cubicBezTo>
                  <a:pt x="2799982" y="2054242"/>
                  <a:pt x="2799982" y="2054242"/>
                  <a:pt x="1610743" y="2054242"/>
                </a:cubicBezTo>
                <a:cubicBezTo>
                  <a:pt x="1610743" y="2054242"/>
                  <a:pt x="1610743" y="2054242"/>
                  <a:pt x="1608391" y="2055829"/>
                </a:cubicBezTo>
                <a:lnTo>
                  <a:pt x="1606468" y="2057126"/>
                </a:lnTo>
                <a:lnTo>
                  <a:pt x="1313944" y="2057126"/>
                </a:lnTo>
                <a:lnTo>
                  <a:pt x="1309669" y="2054242"/>
                </a:lnTo>
                <a:cubicBezTo>
                  <a:pt x="1309669" y="2054242"/>
                  <a:pt x="1309669" y="2054242"/>
                  <a:pt x="120429" y="2054242"/>
                </a:cubicBezTo>
                <a:cubicBezTo>
                  <a:pt x="52688" y="2054242"/>
                  <a:pt x="0" y="1997807"/>
                  <a:pt x="0" y="1930084"/>
                </a:cubicBezTo>
                <a:cubicBezTo>
                  <a:pt x="0" y="1930084"/>
                  <a:pt x="0" y="193008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474F81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Step 1: create nodes</a:t>
            </a:r>
          </a:p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Step 2: calculate weight between </a:t>
            </a:r>
          </a:p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each nodes</a:t>
            </a:r>
          </a:p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Step 3: connect related nodes</a:t>
            </a:r>
          </a:p>
          <a:p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77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Conclusion: takes several hours to be done (around 7 hours)</a:t>
            </a:r>
          </a:p>
          <a:p>
            <a:endParaRPr lang="ko-KR" altLang="en-US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7548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6644684-A969-43AD-9EF5-7329D1C85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06" y="234460"/>
            <a:ext cx="4537332" cy="535531"/>
          </a:xfrm>
        </p:spPr>
        <p:txBody>
          <a:bodyPr/>
          <a:lstStyle/>
          <a:p>
            <a:r>
              <a:rPr lang="en-US" altLang="ko-KR" dirty="0"/>
              <a:t>Influence Maximization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298C7ED-A8E2-4418-B468-357F2CBBD1B9}"/>
              </a:ext>
            </a:extLst>
          </p:cNvPr>
          <p:cNvGrpSpPr/>
          <p:nvPr/>
        </p:nvGrpSpPr>
        <p:grpSpPr>
          <a:xfrm>
            <a:off x="268011" y="1184761"/>
            <a:ext cx="1799210" cy="472238"/>
            <a:chOff x="386883" y="1070245"/>
            <a:chExt cx="1799210" cy="472238"/>
          </a:xfrm>
        </p:grpSpPr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330B8A7B-ACAC-4C55-98D9-EFABE9552BF8}"/>
                </a:ext>
              </a:extLst>
            </p:cNvPr>
            <p:cNvSpPr txBox="1">
              <a:spLocks/>
            </p:cNvSpPr>
            <p:nvPr/>
          </p:nvSpPr>
          <p:spPr>
            <a:xfrm>
              <a:off x="386883" y="1080818"/>
              <a:ext cx="1799210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>
                <a:defRPr sz="2600" spc="-3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46684"/>
                  </a:solidFill>
                  <a:latin typeface="YD윤고딕 340" panose="02020603020101020101" pitchFamily="18" charset="-127"/>
                  <a:ea typeface="YD윤고딕 340" panose="02020603020101020101" pitchFamily="18" charset="-127"/>
                </a:defRPr>
              </a:lvl1pPr>
            </a:lstStyle>
            <a:p>
              <a:pPr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2400" spc="-150" dirty="0">
                  <a:solidFill>
                    <a:srgbClr val="4A529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How to solve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38425DDF-5427-4FA2-9C0A-021C8FA68AB3}"/>
                </a:ext>
              </a:extLst>
            </p:cNvPr>
            <p:cNvCxnSpPr>
              <a:cxnSpLocks/>
            </p:cNvCxnSpPr>
            <p:nvPr/>
          </p:nvCxnSpPr>
          <p:spPr>
            <a:xfrm>
              <a:off x="507396" y="1070245"/>
              <a:ext cx="223648" cy="0"/>
            </a:xfrm>
            <a:prstGeom prst="line">
              <a:avLst/>
            </a:prstGeom>
            <a:ln w="19050">
              <a:solidFill>
                <a:srgbClr val="4A52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554C7EB5-D0A3-41D3-989E-58560399BC37}"/>
              </a:ext>
            </a:extLst>
          </p:cNvPr>
          <p:cNvGrpSpPr/>
          <p:nvPr/>
        </p:nvGrpSpPr>
        <p:grpSpPr>
          <a:xfrm>
            <a:off x="3685385" y="1862799"/>
            <a:ext cx="5046239" cy="3676855"/>
            <a:chOff x="473868" y="2082342"/>
            <a:chExt cx="2850243" cy="3676855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B6140DD4-D88C-4C35-9C2B-5797E68B3EAE}"/>
                </a:ext>
              </a:extLst>
            </p:cNvPr>
            <p:cNvSpPr/>
            <p:nvPr/>
          </p:nvSpPr>
          <p:spPr>
            <a:xfrm>
              <a:off x="473868" y="2082342"/>
              <a:ext cx="2850243" cy="352764"/>
            </a:xfrm>
            <a:prstGeom prst="rect">
              <a:avLst/>
            </a:prstGeom>
            <a:solidFill>
              <a:srgbClr val="474F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58"/>
                </a:spcBef>
                <a:tabLst>
                  <a:tab pos="56192" algn="l"/>
                  <a:tab pos="89906" algn="l"/>
                </a:tabLst>
              </a:pPr>
              <a:r>
                <a: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Kempe et al.</a:t>
              </a:r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70B5040-C134-493A-9549-7CBE20D7A2F6}"/>
                </a:ext>
              </a:extLst>
            </p:cNvPr>
            <p:cNvGrpSpPr/>
            <p:nvPr/>
          </p:nvGrpSpPr>
          <p:grpSpPr>
            <a:xfrm>
              <a:off x="509026" y="2895173"/>
              <a:ext cx="2731050" cy="2864024"/>
              <a:chOff x="509026" y="2895173"/>
              <a:chExt cx="2731050" cy="2864024"/>
            </a:xfrm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491B10CB-6B29-494E-8B21-CDD905EEB688}"/>
                  </a:ext>
                </a:extLst>
              </p:cNvPr>
              <p:cNvSpPr/>
              <p:nvPr/>
            </p:nvSpPr>
            <p:spPr>
              <a:xfrm flipV="1">
                <a:off x="509026" y="5546626"/>
                <a:ext cx="2731048" cy="35720"/>
              </a:xfrm>
              <a:prstGeom prst="rect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FB2EC912-FC6A-4A7B-AF23-5A608EA66700}"/>
                  </a:ext>
                </a:extLst>
              </p:cNvPr>
              <p:cNvSpPr/>
              <p:nvPr/>
            </p:nvSpPr>
            <p:spPr>
              <a:xfrm flipV="1">
                <a:off x="509028" y="2895173"/>
                <a:ext cx="2731048" cy="35720"/>
              </a:xfrm>
              <a:prstGeom prst="rect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" name="이등변 삼각형 49">
                <a:extLst>
                  <a:ext uri="{FF2B5EF4-FFF2-40B4-BE49-F238E27FC236}">
                    <a16:creationId xmlns:a16="http://schemas.microsoft.com/office/drawing/2014/main" id="{3848C2DB-5D6B-45B4-B3E2-23BF9756A0B0}"/>
                  </a:ext>
                </a:extLst>
              </p:cNvPr>
              <p:cNvSpPr/>
              <p:nvPr/>
            </p:nvSpPr>
            <p:spPr>
              <a:xfrm rot="10800000">
                <a:off x="1797470" y="2907292"/>
                <a:ext cx="203039" cy="182308"/>
              </a:xfrm>
              <a:prstGeom prst="triangle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ko-KR" altLang="en-US" sz="1416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1" name="직사각형 50">
                    <a:extLst>
                      <a:ext uri="{FF2B5EF4-FFF2-40B4-BE49-F238E27FC236}">
                        <a16:creationId xmlns:a16="http://schemas.microsoft.com/office/drawing/2014/main" id="{947ACFFC-9A42-4975-9174-EBA03E28839C}"/>
                      </a:ext>
                    </a:extLst>
                  </p:cNvPr>
                  <p:cNvSpPr/>
                  <p:nvPr/>
                </p:nvSpPr>
                <p:spPr>
                  <a:xfrm>
                    <a:off x="548649" y="3241784"/>
                    <a:ext cx="2651804" cy="251741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pPr marL="79917" indent="-79917" latinLnBrk="0">
                      <a:spcBef>
                        <a:spcPts val="629"/>
                      </a:spcBef>
                      <a:buFont typeface="Arial" panose="020B0604020202020204" pitchFamily="34" charset="0"/>
                      <a:buChar char="•"/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the number of times </a:t>
                    </a:r>
                    <a:r>
                      <a:rPr lang="en-US" altLang="ko-KR" sz="1600" b="1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A9BEED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influence function</a:t>
                    </a:r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A9BEED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</a:t>
                    </a:r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needs to be evaluated is quite huge</a:t>
                    </a:r>
                  </a:p>
                  <a:p>
                    <a:pPr marL="79917" indent="-79917" latinLnBrk="0">
                      <a:spcBef>
                        <a:spcPts val="629"/>
                      </a:spcBef>
                      <a:buFont typeface="Arial" panose="020B0604020202020204" pitchFamily="34" charset="0"/>
                      <a:buChar char="•"/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selecting a seed set of size </a:t>
                    </a:r>
                    <a14:m>
                      <m:oMath xmlns:m="http://schemas.openxmlformats.org/officeDocument/2006/math">
                        <m:r>
                          <a:rPr lang="en-US" altLang="ko-KR" sz="1600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𝑘</m:t>
                        </m:r>
                        <m:r>
                          <a:rPr lang="en-US" altLang="ko-KR" sz="1600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 </m:t>
                        </m:r>
                      </m:oMath>
                    </a14:m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with </a:t>
                    </a:r>
                    <a14:m>
                      <m:oMath xmlns:m="http://schemas.openxmlformats.org/officeDocument/2006/math">
                        <m:r>
                          <a:rPr lang="en-US" altLang="ko-KR" sz="1600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𝑅</m:t>
                        </m:r>
                      </m:oMath>
                    </a14:m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number of MCS </a:t>
                    </a:r>
                  </a:p>
                  <a:p>
                    <a:pPr latinLnBrk="0">
                      <a:spcBef>
                        <a:spcPts val="629"/>
                      </a:spcBef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 in a graph having </a:t>
                    </a:r>
                    <a14:m>
                      <m:oMath xmlns:m="http://schemas.openxmlformats.org/officeDocument/2006/math">
                        <m:r>
                          <a:rPr lang="en-US" altLang="ko-KR" sz="1600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𝑛</m:t>
                        </m:r>
                      </m:oMath>
                    </a14:m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nodes and </a:t>
                    </a:r>
                    <a14:m>
                      <m:oMath xmlns:m="http://schemas.openxmlformats.org/officeDocument/2006/math">
                        <m:r>
                          <a:rPr lang="en-US" altLang="ko-KR" sz="1600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𝑚</m:t>
                        </m:r>
                      </m:oMath>
                    </a14:m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edges </a:t>
                    </a:r>
                  </a:p>
                  <a:p>
                    <a:pPr latinLnBrk="0">
                      <a:spcBef>
                        <a:spcPts val="629"/>
                      </a:spcBef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 -&gt; </a:t>
                    </a:r>
                    <a14:m>
                      <m:oMath xmlns:m="http://schemas.openxmlformats.org/officeDocument/2006/math">
                        <m:r>
                          <a:rPr lang="en-US" altLang="ko-KR" sz="1600" b="1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𝑶</m:t>
                        </m:r>
                        <m:r>
                          <a:rPr lang="en-US" altLang="ko-KR" sz="1600" b="1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(</m:t>
                        </m:r>
                        <m:r>
                          <a:rPr lang="en-US" altLang="ko-KR" sz="1600" b="1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𝒌𝒎𝒏𝑹</m:t>
                        </m:r>
                        <m:r>
                          <a:rPr lang="en-US" altLang="ko-KR" sz="1600" b="1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)</m:t>
                        </m:r>
                      </m:oMath>
                    </a14:m>
                    <a:r>
                      <a:rPr lang="en-US" altLang="ko-KR" sz="1600" b="1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evaluations</a:t>
                    </a:r>
                  </a:p>
                  <a:p>
                    <a:pPr marL="79917" indent="-79917" latinLnBrk="0">
                      <a:spcBef>
                        <a:spcPts val="629"/>
                      </a:spcBef>
                      <a:buFont typeface="Arial" panose="020B0604020202020204" pitchFamily="34" charset="0"/>
                      <a:buChar char="•"/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runs in days even when </a:t>
                    </a:r>
                    <a14:m>
                      <m:oMath xmlns:m="http://schemas.openxmlformats.org/officeDocument/2006/math">
                        <m:r>
                          <a:rPr lang="en-US" altLang="ko-KR" sz="1600" i="1" spc="-117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𝑛</m:t>
                        </m:r>
                      </m:oMath>
                    </a14:m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and </a:t>
                    </a:r>
                    <a14:m>
                      <m:oMath xmlns:m="http://schemas.openxmlformats.org/officeDocument/2006/math">
                        <m:r>
                          <a:rPr lang="en-US" altLang="ko-KR" sz="1600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𝑚</m:t>
                        </m:r>
                      </m:oMath>
                    </a14:m>
                    <a:r>
                      <a:rPr lang="en-US" altLang="ko-KR" sz="1600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are merely a few thousands</a:t>
                    </a:r>
                  </a:p>
                </p:txBody>
              </p:sp>
            </mc:Choice>
            <mc:Fallback xmlns="">
              <p:sp>
                <p:nvSpPr>
                  <p:cNvPr id="51" name="직사각형 50">
                    <a:extLst>
                      <a:ext uri="{FF2B5EF4-FFF2-40B4-BE49-F238E27FC236}">
                        <a16:creationId xmlns:a16="http://schemas.microsoft.com/office/drawing/2014/main" id="{947ACFFC-9A42-4975-9174-EBA03E28839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48649" y="3241784"/>
                    <a:ext cx="2651804" cy="2517413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52" name="타원 51">
            <a:extLst>
              <a:ext uri="{FF2B5EF4-FFF2-40B4-BE49-F238E27FC236}">
                <a16:creationId xmlns:a16="http://schemas.microsoft.com/office/drawing/2014/main" id="{CAC04BEB-EB28-4B34-8366-094E42D6F24D}"/>
              </a:ext>
            </a:extLst>
          </p:cNvPr>
          <p:cNvSpPr/>
          <p:nvPr/>
        </p:nvSpPr>
        <p:spPr>
          <a:xfrm>
            <a:off x="818996" y="1829559"/>
            <a:ext cx="1804618" cy="1804612"/>
          </a:xfrm>
          <a:prstGeom prst="ellipse">
            <a:avLst/>
          </a:prstGeom>
          <a:gradFill>
            <a:gsLst>
              <a:gs pos="0">
                <a:srgbClr val="56609D"/>
              </a:gs>
              <a:gs pos="92000">
                <a:srgbClr val="180D5B"/>
              </a:gs>
            </a:gsLst>
            <a:lin ang="5400000" scaled="1"/>
          </a:gradFill>
          <a:ln w="25400">
            <a:noFill/>
          </a:ln>
          <a:effectLst>
            <a:outerShdw dist="762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Greedy</a:t>
            </a: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Algorithm</a:t>
            </a: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61B8B873-4A14-457C-BACD-20DCBB571212}"/>
              </a:ext>
            </a:extLst>
          </p:cNvPr>
          <p:cNvSpPr/>
          <p:nvPr/>
        </p:nvSpPr>
        <p:spPr>
          <a:xfrm>
            <a:off x="818996" y="4460497"/>
            <a:ext cx="1804618" cy="1804612"/>
          </a:xfrm>
          <a:prstGeom prst="ellipse">
            <a:avLst/>
          </a:prstGeom>
          <a:gradFill>
            <a:gsLst>
              <a:gs pos="0">
                <a:srgbClr val="56609D"/>
              </a:gs>
              <a:gs pos="92000">
                <a:srgbClr val="180D5B"/>
              </a:gs>
            </a:gsLst>
            <a:lin ang="5400000" scaled="1"/>
          </a:gradFill>
          <a:ln w="25400">
            <a:noFill/>
          </a:ln>
          <a:effectLst>
            <a:outerShdw dist="762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TIM+</a:t>
            </a:r>
          </a:p>
        </p:txBody>
      </p:sp>
      <p:sp>
        <p:nvSpPr>
          <p:cNvPr id="54" name="순서도: 병합 53">
            <a:extLst>
              <a:ext uri="{FF2B5EF4-FFF2-40B4-BE49-F238E27FC236}">
                <a16:creationId xmlns:a16="http://schemas.microsoft.com/office/drawing/2014/main" id="{7A40FC69-7775-492C-8CEC-013E8771BD1F}"/>
              </a:ext>
            </a:extLst>
          </p:cNvPr>
          <p:cNvSpPr/>
          <p:nvPr/>
        </p:nvSpPr>
        <p:spPr>
          <a:xfrm>
            <a:off x="1557989" y="3933727"/>
            <a:ext cx="326632" cy="227214"/>
          </a:xfrm>
          <a:prstGeom prst="flowChartMerg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951A791C-C4EE-4845-9D37-C2E775F64A3D}"/>
              </a:ext>
            </a:extLst>
          </p:cNvPr>
          <p:cNvGrpSpPr/>
          <p:nvPr/>
        </p:nvGrpSpPr>
        <p:grpSpPr>
          <a:xfrm>
            <a:off x="3358557" y="5736052"/>
            <a:ext cx="5728447" cy="686114"/>
            <a:chOff x="533841" y="4968138"/>
            <a:chExt cx="8737393" cy="221177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214725B-CDD2-44B1-AB00-AAB6CA7E17E7}"/>
                    </a:ext>
                  </a:extLst>
                </p:cNvPr>
                <p:cNvSpPr txBox="1"/>
                <p:nvPr/>
              </p:nvSpPr>
              <p:spPr>
                <a:xfrm>
                  <a:off x="624041" y="5294817"/>
                  <a:ext cx="8556991" cy="1885096"/>
                </a:xfrm>
                <a:prstGeom prst="rect">
                  <a:avLst/>
                </a:prstGeom>
                <a:noFill/>
                <a:ln w="19050" cap="rnd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바른고딕" panose="020B0603020101020101"/>
                        </a:rPr>
                        <m:t>𝑂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바른고딕" panose="020B0603020101020101"/>
                        </a:rPr>
                        <m:t>(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바른고딕" panose="020B0603020101020101"/>
                        </a:rPr>
                        <m:t>𝑘𝑚𝑛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바른고딕" panose="020B0603020101020101"/>
                        </a:rPr>
                        <m:t>∙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바른고딕" panose="020B0603020101020101"/>
                        </a:rPr>
                        <m:t>𝑝𝑜𝑙𝑦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바른고딕" panose="020B0603020101020101"/>
                        </a:rPr>
                        <m:t>(</m:t>
                      </m:r>
                      <m:sSup>
                        <m:sSupPr>
                          <m:ctrlPr>
                            <a:rPr lang="pt-BR" altLang="ko-KR" sz="1600" i="1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pt-BR" altLang="ko-KR" sz="1600" dirty="0">
                              <a:ea typeface="나눔바른고딕" panose="020B0603020101020101"/>
                            </a:rPr>
                            <m:t>ε</m:t>
                          </m:r>
                        </m:e>
                        <m:sup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  <m:t>−1</m:t>
                          </m:r>
                        </m:sup>
                      </m:sSup>
                    </m:oMath>
                  </a14:m>
                  <a:r>
                    <a:rPr lang="pt-BR" altLang="ko-KR" sz="1600" dirty="0">
                      <a:ea typeface="나눔바른고딕" panose="020B0603020101020101"/>
                    </a:rPr>
                    <a:t>) -&gt; </a:t>
                  </a:r>
                  <a14:m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바른고딕" panose="020B0603020101020101"/>
                        </a:rPr>
                        <m:t>𝑂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  <m:t>𝑘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  <m:t>+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  <m:t>𝑙</m:t>
                          </m:r>
                        </m:e>
                      </m:d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  <m:t>𝑚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  <m:t>+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  <m:t>𝑛</m:t>
                          </m:r>
                        </m:e>
                      </m:d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바른고딕" panose="020B0603020101020101"/>
                        </a:rPr>
                        <m:t>𝑙𝑜𝑔𝑛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바른고딕" panose="020B0603020101020101"/>
                        </a:rPr>
                        <m:t>/</m:t>
                      </m:r>
                      <m:sSup>
                        <m:sSup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pt-BR" altLang="ko-KR" sz="1600" dirty="0">
                              <a:ea typeface="나눔바른고딕" panose="020B0603020101020101"/>
                            </a:rPr>
                            <m:t>ε</m:t>
                          </m:r>
                        </m:e>
                        <m:sup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바른고딕" panose="020B0603020101020101"/>
                            </a:rPr>
                            <m:t>2</m:t>
                          </m:r>
                        </m:sup>
                      </m:sSup>
                    </m:oMath>
                  </a14:m>
                  <a:endParaRPr lang="el-GR" altLang="ko-KR" sz="1600" dirty="0">
                    <a:ea typeface="나눔바른고딕" panose="020B0603020101020101"/>
                  </a:endParaRPr>
                </a:p>
                <a:p>
                  <a:pPr algn="ctr"/>
                  <a:endParaRPr lang="ko-KR" altLang="en-US" sz="1600" dirty="0">
                    <a:ea typeface="나눔바른고딕" panose="020B0603020101020101"/>
                  </a:endParaRPr>
                </a:p>
              </p:txBody>
            </p:sp>
          </mc:Choice>
          <mc:Fallback xmlns=""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214725B-CDD2-44B1-AB00-AAB6CA7E17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041" y="5294817"/>
                  <a:ext cx="8556991" cy="1885096"/>
                </a:xfrm>
                <a:prstGeom prst="rect">
                  <a:avLst/>
                </a:prstGeom>
                <a:blipFill>
                  <a:blip r:embed="rId3"/>
                  <a:stretch>
                    <a:fillRect t="-3125"/>
                  </a:stretch>
                </a:blipFill>
                <a:ln w="19050" cap="rnd"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7421D9D5-CAF8-4ED0-865F-1D1A65F25A2B}"/>
                </a:ext>
              </a:extLst>
            </p:cNvPr>
            <p:cNvSpPr/>
            <p:nvPr/>
          </p:nvSpPr>
          <p:spPr>
            <a:xfrm>
              <a:off x="533841" y="4968138"/>
              <a:ext cx="8737393" cy="1726350"/>
            </a:xfrm>
            <a:prstGeom prst="roundRect">
              <a:avLst/>
            </a:prstGeom>
            <a:noFill/>
            <a:ln w="25400">
              <a:solidFill>
                <a:srgbClr val="3637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52825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6644684-A969-43AD-9EF5-7329D1C85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06" y="234460"/>
            <a:ext cx="4537332" cy="535531"/>
          </a:xfrm>
        </p:spPr>
        <p:txBody>
          <a:bodyPr/>
          <a:lstStyle/>
          <a:p>
            <a:r>
              <a:rPr lang="en-US" altLang="ko-KR" dirty="0"/>
              <a:t>Influence Maximization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298C7ED-A8E2-4418-B468-357F2CBBD1B9}"/>
              </a:ext>
            </a:extLst>
          </p:cNvPr>
          <p:cNvGrpSpPr/>
          <p:nvPr/>
        </p:nvGrpSpPr>
        <p:grpSpPr>
          <a:xfrm>
            <a:off x="268011" y="1184761"/>
            <a:ext cx="4062972" cy="472238"/>
            <a:chOff x="386883" y="1070245"/>
            <a:chExt cx="4062972" cy="472238"/>
          </a:xfrm>
        </p:grpSpPr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330B8A7B-ACAC-4C55-98D9-EFABE9552BF8}"/>
                </a:ext>
              </a:extLst>
            </p:cNvPr>
            <p:cNvSpPr txBox="1">
              <a:spLocks/>
            </p:cNvSpPr>
            <p:nvPr/>
          </p:nvSpPr>
          <p:spPr>
            <a:xfrm>
              <a:off x="386883" y="1080818"/>
              <a:ext cx="40629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>
                <a:defRPr sz="2600" spc="-3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46684"/>
                  </a:solidFill>
                  <a:latin typeface="YD윤고딕 340" panose="02020603020101020101" pitchFamily="18" charset="-127"/>
                  <a:ea typeface="YD윤고딕 340" panose="02020603020101020101" pitchFamily="18" charset="-127"/>
                </a:defRPr>
              </a:lvl1pPr>
            </a:lstStyle>
            <a:p>
              <a:pPr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2400" spc="-150" dirty="0">
                  <a:solidFill>
                    <a:srgbClr val="4A529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Reverse Influence Sampling(RIS)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38425DDF-5427-4FA2-9C0A-021C8FA68AB3}"/>
                </a:ext>
              </a:extLst>
            </p:cNvPr>
            <p:cNvCxnSpPr>
              <a:cxnSpLocks/>
            </p:cNvCxnSpPr>
            <p:nvPr/>
          </p:nvCxnSpPr>
          <p:spPr>
            <a:xfrm>
              <a:off x="507396" y="1070245"/>
              <a:ext cx="223648" cy="0"/>
            </a:xfrm>
            <a:prstGeom prst="line">
              <a:avLst/>
            </a:prstGeom>
            <a:ln w="19050">
              <a:solidFill>
                <a:srgbClr val="4A52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554C7EB5-D0A3-41D3-989E-58560399BC37}"/>
              </a:ext>
            </a:extLst>
          </p:cNvPr>
          <p:cNvGrpSpPr/>
          <p:nvPr/>
        </p:nvGrpSpPr>
        <p:grpSpPr>
          <a:xfrm>
            <a:off x="6109447" y="1684241"/>
            <a:ext cx="3528542" cy="3427068"/>
            <a:chOff x="473868" y="2082342"/>
            <a:chExt cx="2850243" cy="3427068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B6140DD4-D88C-4C35-9C2B-5797E68B3EAE}"/>
                </a:ext>
              </a:extLst>
            </p:cNvPr>
            <p:cNvSpPr/>
            <p:nvPr/>
          </p:nvSpPr>
          <p:spPr>
            <a:xfrm>
              <a:off x="473868" y="2082342"/>
              <a:ext cx="2850243" cy="352764"/>
            </a:xfrm>
            <a:prstGeom prst="rect">
              <a:avLst/>
            </a:prstGeom>
            <a:solidFill>
              <a:srgbClr val="474F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58"/>
                </a:spcBef>
                <a:tabLst>
                  <a:tab pos="56192" algn="l"/>
                  <a:tab pos="89906" algn="l"/>
                </a:tabLst>
              </a:pPr>
              <a:r>
                <a: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Reverse Reachable(RR) Set</a:t>
              </a:r>
              <a:endParaRPr lang="ko-KR" altLang="en-US" sz="141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70B5040-C134-493A-9549-7CBE20D7A2F6}"/>
                </a:ext>
              </a:extLst>
            </p:cNvPr>
            <p:cNvGrpSpPr/>
            <p:nvPr/>
          </p:nvGrpSpPr>
          <p:grpSpPr>
            <a:xfrm>
              <a:off x="473868" y="2677227"/>
              <a:ext cx="2749961" cy="2832183"/>
              <a:chOff x="473868" y="2677227"/>
              <a:chExt cx="2749961" cy="2832183"/>
            </a:xfrm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491B10CB-6B29-494E-8B21-CDD905EEB688}"/>
                  </a:ext>
                </a:extLst>
              </p:cNvPr>
              <p:cNvSpPr/>
              <p:nvPr/>
            </p:nvSpPr>
            <p:spPr>
              <a:xfrm flipV="1">
                <a:off x="492781" y="4773628"/>
                <a:ext cx="2731048" cy="35720"/>
              </a:xfrm>
              <a:prstGeom prst="rect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FB2EC912-FC6A-4A7B-AF23-5A608EA66700}"/>
                  </a:ext>
                </a:extLst>
              </p:cNvPr>
              <p:cNvSpPr/>
              <p:nvPr/>
            </p:nvSpPr>
            <p:spPr>
              <a:xfrm flipV="1">
                <a:off x="473868" y="2677227"/>
                <a:ext cx="2731048" cy="35720"/>
              </a:xfrm>
              <a:prstGeom prst="rect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" name="이등변 삼각형 49">
                <a:extLst>
                  <a:ext uri="{FF2B5EF4-FFF2-40B4-BE49-F238E27FC236}">
                    <a16:creationId xmlns:a16="http://schemas.microsoft.com/office/drawing/2014/main" id="{3848C2DB-5D6B-45B4-B3E2-23BF9756A0B0}"/>
                  </a:ext>
                </a:extLst>
              </p:cNvPr>
              <p:cNvSpPr/>
              <p:nvPr/>
            </p:nvSpPr>
            <p:spPr>
              <a:xfrm rot="10800000">
                <a:off x="1790730" y="2712947"/>
                <a:ext cx="216518" cy="152265"/>
              </a:xfrm>
              <a:prstGeom prst="triangle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ko-KR" altLang="en-US" sz="1416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1" name="직사각형 50">
                    <a:extLst>
                      <a:ext uri="{FF2B5EF4-FFF2-40B4-BE49-F238E27FC236}">
                        <a16:creationId xmlns:a16="http://schemas.microsoft.com/office/drawing/2014/main" id="{947ACFFC-9A42-4975-9174-EBA03E28839C}"/>
                      </a:ext>
                    </a:extLst>
                  </p:cNvPr>
                  <p:cNvSpPr/>
                  <p:nvPr/>
                </p:nvSpPr>
                <p:spPr>
                  <a:xfrm>
                    <a:off x="532402" y="2991997"/>
                    <a:ext cx="2651804" cy="251741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pPr marL="79917" indent="-79917" latinLnBrk="0">
                      <a:spcBef>
                        <a:spcPts val="629"/>
                      </a:spcBef>
                      <a:buFont typeface="Arial" panose="020B0604020202020204" pitchFamily="34" charset="0"/>
                      <a:buChar char="•"/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/>
                      </a:rPr>
                      <a:t> for a graph </a:t>
                    </a:r>
                    <a14:m>
                      <m:oMath xmlns:m="http://schemas.openxmlformats.org/officeDocument/2006/math">
                        <m:r>
                          <a:rPr lang="en-US" altLang="ko-KR" sz="1477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𝐺</m:t>
                        </m:r>
                      </m:oMath>
                    </a14:m>
                    <a:endParaRPr lang="en-US" altLang="ko-KR" sz="1477" spc="-117" dirty="0">
                      <a:ln>
                        <a:solidFill>
                          <a:schemeClr val="accent1">
                            <a:shade val="50000"/>
                            <a:alpha val="0"/>
                          </a:schemeClr>
                        </a:solidFill>
                      </a:ln>
                      <a:solidFill>
                        <a:srgbClr val="3E3D43"/>
                      </a:solidFill>
                      <a:latin typeface="나눔바른고딕" panose="020B0603020101020101" pitchFamily="50" charset="-127"/>
                      <a:ea typeface="나눔바른고딕" panose="020B0603020101020101"/>
                    </a:endParaRPr>
                  </a:p>
                  <a:p>
                    <a:pPr marL="79917" indent="-79917" latinLnBrk="0">
                      <a:spcBef>
                        <a:spcPts val="629"/>
                      </a:spcBef>
                      <a:buFont typeface="Arial" panose="020B0604020202020204" pitchFamily="34" charset="0"/>
                      <a:buChar char="•"/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/>
                      </a:rPr>
                      <a:t> generate graph </a:t>
                    </a:r>
                    <a14:m>
                      <m:oMath xmlns:m="http://schemas.openxmlformats.org/officeDocument/2006/math">
                        <m:r>
                          <a:rPr lang="en-US" altLang="ko-KR" sz="1477" i="1" spc="-117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𝑔</m:t>
                        </m:r>
                        <m:r>
                          <a:rPr lang="en-US" altLang="ko-KR" sz="1477" i="1" spc="-117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 </m:t>
                        </m:r>
                      </m:oMath>
                    </a14:m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/>
                      </a:rPr>
                      <a:t> by removing each edge </a:t>
                    </a:r>
                    <a14:m>
                      <m:oMath xmlns:m="http://schemas.openxmlformats.org/officeDocument/2006/math">
                        <m:r>
                          <a:rPr lang="en-US" altLang="ko-KR" sz="1477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𝑒</m:t>
                        </m:r>
                      </m:oMath>
                    </a14:m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/>
                      </a:rPr>
                      <a:t> according to its propagation probability </a:t>
                    </a:r>
                    <a14:m>
                      <m:oMath xmlns:m="http://schemas.openxmlformats.org/officeDocument/2006/math">
                        <m:r>
                          <a:rPr lang="en-US" altLang="ko-KR" sz="1477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1−</m:t>
                        </m:r>
                        <m:sSub>
                          <m:sSubPr>
                            <m:ctrlPr>
                              <a:rPr lang="en-US" altLang="ko-KR" sz="1477" b="0" i="1" spc="-117" smtClean="0">
                                <a:ln>
                                  <a:solidFill>
                                    <a:schemeClr val="accent1">
                                      <a:shade val="50000"/>
                                      <a:alpha val="0"/>
                                    </a:schemeClr>
                                  </a:solidFill>
                                </a:ln>
                                <a:solidFill>
                                  <a:srgbClr val="3E3D43"/>
                                </a:solidFill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477" b="0" i="1" spc="-117" smtClean="0">
                                <a:ln>
                                  <a:solidFill>
                                    <a:schemeClr val="accent1">
                                      <a:shade val="50000"/>
                                      <a:alpha val="0"/>
                                    </a:schemeClr>
                                  </a:solidFill>
                                </a:ln>
                                <a:solidFill>
                                  <a:srgbClr val="3E3D43"/>
                                </a:solidFill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ko-KR" sz="1477" b="0" i="1" spc="-117" smtClean="0">
                                <a:ln>
                                  <a:solidFill>
                                    <a:schemeClr val="accent1">
                                      <a:shade val="50000"/>
                                      <a:alpha val="0"/>
                                    </a:schemeClr>
                                  </a:solidFill>
                                </a:ln>
                                <a:solidFill>
                                  <a:srgbClr val="3E3D43"/>
                                </a:solidFill>
                                <a:latin typeface="Cambria Math" panose="02040503050406030204" pitchFamily="18" charset="0"/>
                                <a:ea typeface="나눔바른고딕" panose="020B0603020101020101" pitchFamily="50" charset="-127"/>
                              </a:rPr>
                              <m:t>𝑒</m:t>
                            </m:r>
                          </m:sub>
                        </m:sSub>
                      </m:oMath>
                    </a14:m>
                    <a:endParaRPr lang="en-US" altLang="ko-KR" sz="1477" spc="-117" dirty="0">
                      <a:ln>
                        <a:solidFill>
                          <a:schemeClr val="accent1">
                            <a:shade val="50000"/>
                            <a:alpha val="0"/>
                          </a:schemeClr>
                        </a:solidFill>
                      </a:ln>
                      <a:solidFill>
                        <a:srgbClr val="3E3D43"/>
                      </a:solidFill>
                      <a:latin typeface="나눔바른고딕" panose="020B0603020101020101" pitchFamily="50" charset="-127"/>
                      <a:ea typeface="나눔바른고딕" panose="020B0603020101020101"/>
                    </a:endParaRPr>
                  </a:p>
                  <a:p>
                    <a:pPr marL="79917" indent="-79917" latinLnBrk="0">
                      <a:spcBef>
                        <a:spcPts val="629"/>
                      </a:spcBef>
                      <a:buFont typeface="Arial" panose="020B0604020202020204" pitchFamily="34" charset="0"/>
                      <a:buChar char="•"/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/>
                      </a:rPr>
                      <a:t> for a node </a:t>
                    </a:r>
                    <a14:m>
                      <m:oMath xmlns:m="http://schemas.openxmlformats.org/officeDocument/2006/math">
                        <m:r>
                          <a:rPr lang="en-US" altLang="ko-KR" sz="1477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𝑣</m:t>
                        </m:r>
                      </m:oMath>
                    </a14:m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/>
                      </a:rPr>
                      <a:t> take a set of nodes in </a:t>
                    </a:r>
                    <a14:m>
                      <m:oMath xmlns:m="http://schemas.openxmlformats.org/officeDocument/2006/math">
                        <m:r>
                          <a:rPr lang="en-US" altLang="ko-KR" sz="1477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𝑔</m:t>
                        </m:r>
                      </m:oMath>
                    </a14:m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/>
                      </a:rPr>
                      <a:t> that can reach </a:t>
                    </a:r>
                    <a14:m>
                      <m:oMath xmlns:m="http://schemas.openxmlformats.org/officeDocument/2006/math">
                        <m:r>
                          <a:rPr lang="en-US" altLang="ko-KR" sz="1477" b="0" i="1" spc="-117" smtClean="0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나눔바른고딕" panose="020B0603020101020101" pitchFamily="50" charset="-127"/>
                          </a:rPr>
                          <m:t>𝑣</m:t>
                        </m:r>
                      </m:oMath>
                    </a14:m>
                    <a:endParaRPr lang="en-US" altLang="ko-KR" sz="1477" spc="-117" dirty="0">
                      <a:ln>
                        <a:solidFill>
                          <a:schemeClr val="accent1">
                            <a:shade val="50000"/>
                            <a:alpha val="0"/>
                          </a:schemeClr>
                        </a:solidFill>
                      </a:ln>
                      <a:solidFill>
                        <a:srgbClr val="3E3D43"/>
                      </a:solidFill>
                      <a:latin typeface="나눔바른고딕" panose="020B0603020101020101" pitchFamily="50" charset="-127"/>
                      <a:ea typeface="나눔바른고딕" panose="020B0603020101020101"/>
                    </a:endParaRPr>
                  </a:p>
                </p:txBody>
              </p:sp>
            </mc:Choice>
            <mc:Fallback xmlns="">
              <p:sp>
                <p:nvSpPr>
                  <p:cNvPr id="51" name="직사각형 50">
                    <a:extLst>
                      <a:ext uri="{FF2B5EF4-FFF2-40B4-BE49-F238E27FC236}">
                        <a16:creationId xmlns:a16="http://schemas.microsoft.com/office/drawing/2014/main" id="{947ACFFC-9A42-4975-9174-EBA03E28839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32402" y="2991997"/>
                    <a:ext cx="2651804" cy="2517413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47C13B75-697B-47C8-A6CE-776DAECC0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011" y="2314846"/>
            <a:ext cx="5538522" cy="172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D7365A6F-0288-4C25-9C35-7F98EC52848D}"/>
              </a:ext>
            </a:extLst>
          </p:cNvPr>
          <p:cNvGrpSpPr/>
          <p:nvPr/>
        </p:nvGrpSpPr>
        <p:grpSpPr>
          <a:xfrm>
            <a:off x="268011" y="4637392"/>
            <a:ext cx="2574891" cy="1792147"/>
            <a:chOff x="533841" y="4968138"/>
            <a:chExt cx="8737393" cy="172635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692CAE6-BBD0-48D3-9C09-C8E32CA6FB8C}"/>
                </a:ext>
              </a:extLst>
            </p:cNvPr>
            <p:cNvSpPr txBox="1"/>
            <p:nvPr/>
          </p:nvSpPr>
          <p:spPr>
            <a:xfrm>
              <a:off x="714243" y="5478222"/>
              <a:ext cx="8556991" cy="800488"/>
            </a:xfrm>
            <a:prstGeom prst="rect">
              <a:avLst/>
            </a:prstGeom>
            <a:noFill/>
            <a:ln w="19050" cap="rnd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ea typeface="나눔바른고딕" panose="020B0603020101020101"/>
                </a:rPr>
                <a:t>Generate a set </a:t>
              </a:r>
              <a:r>
                <a:rPr lang="ko-KR" altLang="en-US" sz="1600" dirty="0">
                  <a:ea typeface="나눔바른고딕" panose="020B0603020101020101"/>
                </a:rPr>
                <a:t>𝑅 </a:t>
              </a:r>
              <a:endParaRPr lang="en-US" altLang="ko-KR" sz="1600" dirty="0">
                <a:ea typeface="나눔바른고딕" panose="020B0603020101020101"/>
              </a:endParaRPr>
            </a:p>
            <a:p>
              <a:pPr algn="ctr"/>
              <a:r>
                <a:rPr lang="en-US" altLang="ko-KR" sz="1600" dirty="0">
                  <a:ea typeface="나눔바른고딕" panose="020B0603020101020101"/>
                </a:rPr>
                <a:t>of many </a:t>
              </a:r>
            </a:p>
            <a:p>
              <a:pPr algn="ctr"/>
              <a:r>
                <a:rPr lang="en-US" altLang="ko-KR" sz="1600" dirty="0">
                  <a:ea typeface="나눔바른고딕" panose="020B0603020101020101"/>
                </a:rPr>
                <a:t>independent RR sets</a:t>
              </a:r>
              <a:endParaRPr lang="ko-KR" altLang="en-US" sz="1600" dirty="0">
                <a:ea typeface="나눔바른고딕" panose="020B0603020101020101"/>
              </a:endParaRP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BB6D4221-EFAC-4DCE-A3CE-22024DFAF12D}"/>
                </a:ext>
              </a:extLst>
            </p:cNvPr>
            <p:cNvSpPr/>
            <p:nvPr/>
          </p:nvSpPr>
          <p:spPr>
            <a:xfrm>
              <a:off x="533841" y="4968138"/>
              <a:ext cx="8737393" cy="1726350"/>
            </a:xfrm>
            <a:prstGeom prst="roundRect">
              <a:avLst/>
            </a:prstGeom>
            <a:noFill/>
            <a:ln w="25400">
              <a:solidFill>
                <a:srgbClr val="3637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6FA863C-A32E-4731-9240-02682B67BAEB}"/>
              </a:ext>
            </a:extLst>
          </p:cNvPr>
          <p:cNvGrpSpPr/>
          <p:nvPr/>
        </p:nvGrpSpPr>
        <p:grpSpPr>
          <a:xfrm>
            <a:off x="3494961" y="4637391"/>
            <a:ext cx="2574891" cy="1792147"/>
            <a:chOff x="533841" y="4968138"/>
            <a:chExt cx="8737393" cy="172635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045256E-65AC-4011-AB4B-650F0AC84E14}"/>
                </a:ext>
              </a:extLst>
            </p:cNvPr>
            <p:cNvSpPr txBox="1"/>
            <p:nvPr/>
          </p:nvSpPr>
          <p:spPr>
            <a:xfrm>
              <a:off x="674504" y="5226984"/>
              <a:ext cx="8556991" cy="1274850"/>
            </a:xfrm>
            <a:prstGeom prst="rect">
              <a:avLst/>
            </a:prstGeom>
            <a:noFill/>
            <a:ln w="19050" cap="rnd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ea typeface="나눔바른고딕" panose="020B0603020101020101"/>
                </a:rPr>
                <a:t>Select </a:t>
              </a:r>
              <a:r>
                <a:rPr lang="ko-KR" altLang="en-US" sz="1600" dirty="0">
                  <a:ea typeface="나눔바른고딕" panose="020B0603020101020101"/>
                </a:rPr>
                <a:t>𝑘 </a:t>
              </a:r>
              <a:r>
                <a:rPr lang="en-US" altLang="ko-KR" sz="1600" dirty="0">
                  <a:ea typeface="나눔바른고딕" panose="020B0603020101020101"/>
                </a:rPr>
                <a:t>nodes </a:t>
              </a:r>
            </a:p>
            <a:p>
              <a:pPr algn="ctr"/>
              <a:r>
                <a:rPr lang="en-US" altLang="ko-KR" sz="1600" dirty="0">
                  <a:ea typeface="나눔바른고딕" panose="020B0603020101020101"/>
                </a:rPr>
                <a:t>to cover the maximum number of RR sets in </a:t>
              </a:r>
              <a:r>
                <a:rPr lang="ko-KR" altLang="en-US" sz="1600" dirty="0">
                  <a:ea typeface="나눔바른고딕" panose="020B0603020101020101"/>
                </a:rPr>
                <a:t>𝑅 </a:t>
              </a:r>
              <a:r>
                <a:rPr lang="en-US" altLang="ko-KR" sz="1600" dirty="0">
                  <a:ea typeface="나눔바른고딕" panose="020B0603020101020101"/>
                </a:rPr>
                <a:t>using the standard greedy algorithm</a:t>
              </a: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65B2FCF6-3C72-4BAD-8F91-BF98A8FD537C}"/>
                </a:ext>
              </a:extLst>
            </p:cNvPr>
            <p:cNvSpPr/>
            <p:nvPr/>
          </p:nvSpPr>
          <p:spPr>
            <a:xfrm>
              <a:off x="533841" y="4968138"/>
              <a:ext cx="8737393" cy="1726350"/>
            </a:xfrm>
            <a:prstGeom prst="roundRect">
              <a:avLst/>
            </a:prstGeom>
            <a:noFill/>
            <a:ln w="25400">
              <a:solidFill>
                <a:srgbClr val="3637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8" name="순서도: 병합 27">
            <a:extLst>
              <a:ext uri="{FF2B5EF4-FFF2-40B4-BE49-F238E27FC236}">
                <a16:creationId xmlns:a16="http://schemas.microsoft.com/office/drawing/2014/main" id="{71C69EBE-CC85-4208-93DC-33854C659BFF}"/>
              </a:ext>
            </a:extLst>
          </p:cNvPr>
          <p:cNvSpPr/>
          <p:nvPr/>
        </p:nvSpPr>
        <p:spPr>
          <a:xfrm rot="16200000">
            <a:off x="3005615" y="5419857"/>
            <a:ext cx="326632" cy="227214"/>
          </a:xfrm>
          <a:prstGeom prst="flowChartMerg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2313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6644684-A969-43AD-9EF5-7329D1C85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06" y="234460"/>
            <a:ext cx="4537332" cy="535531"/>
          </a:xfrm>
        </p:spPr>
        <p:txBody>
          <a:bodyPr/>
          <a:lstStyle/>
          <a:p>
            <a:r>
              <a:rPr lang="en-US" altLang="ko-KR" dirty="0"/>
              <a:t>Influence Maximization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298C7ED-A8E2-4418-B468-357F2CBBD1B9}"/>
              </a:ext>
            </a:extLst>
          </p:cNvPr>
          <p:cNvGrpSpPr/>
          <p:nvPr/>
        </p:nvGrpSpPr>
        <p:grpSpPr>
          <a:xfrm>
            <a:off x="268011" y="1184761"/>
            <a:ext cx="5030544" cy="472238"/>
            <a:chOff x="386883" y="1070245"/>
            <a:chExt cx="5030544" cy="472238"/>
          </a:xfrm>
        </p:grpSpPr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330B8A7B-ACAC-4C55-98D9-EFABE9552BF8}"/>
                </a:ext>
              </a:extLst>
            </p:cNvPr>
            <p:cNvSpPr txBox="1">
              <a:spLocks/>
            </p:cNvSpPr>
            <p:nvPr/>
          </p:nvSpPr>
          <p:spPr>
            <a:xfrm>
              <a:off x="386883" y="1080818"/>
              <a:ext cx="5030544" cy="461665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>
                <a:defRPr sz="2600" spc="-3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446684"/>
                  </a:solidFill>
                  <a:latin typeface="YD윤고딕 340" panose="02020603020101020101" pitchFamily="18" charset="-127"/>
                  <a:ea typeface="YD윤고딕 340" panose="02020603020101020101" pitchFamily="18" charset="-127"/>
                </a:defRPr>
              </a:lvl1pPr>
            </a:lstStyle>
            <a:p>
              <a:pPr>
                <a:spcBef>
                  <a:spcPts val="171"/>
                </a:spcBef>
                <a:tabLst>
                  <a:tab pos="60873" algn="l"/>
                  <a:tab pos="97396" algn="l"/>
                </a:tabLst>
              </a:pPr>
              <a:r>
                <a:rPr lang="en-US" altLang="ko-KR" sz="2400" spc="-150" dirty="0">
                  <a:solidFill>
                    <a:srgbClr val="4A529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Two-phase Influence Maximization(TIM)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38425DDF-5427-4FA2-9C0A-021C8FA68AB3}"/>
                </a:ext>
              </a:extLst>
            </p:cNvPr>
            <p:cNvCxnSpPr>
              <a:cxnSpLocks/>
            </p:cNvCxnSpPr>
            <p:nvPr/>
          </p:nvCxnSpPr>
          <p:spPr>
            <a:xfrm>
              <a:off x="507396" y="1070245"/>
              <a:ext cx="223648" cy="0"/>
            </a:xfrm>
            <a:prstGeom prst="line">
              <a:avLst/>
            </a:prstGeom>
            <a:ln w="19050">
              <a:solidFill>
                <a:srgbClr val="4A52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554C7EB5-D0A3-41D3-989E-58560399BC37}"/>
              </a:ext>
            </a:extLst>
          </p:cNvPr>
          <p:cNvGrpSpPr/>
          <p:nvPr/>
        </p:nvGrpSpPr>
        <p:grpSpPr>
          <a:xfrm>
            <a:off x="388524" y="2108119"/>
            <a:ext cx="3448370" cy="3542743"/>
            <a:chOff x="473868" y="2082342"/>
            <a:chExt cx="2850243" cy="3542743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B6140DD4-D88C-4C35-9C2B-5797E68B3EAE}"/>
                </a:ext>
              </a:extLst>
            </p:cNvPr>
            <p:cNvSpPr/>
            <p:nvPr/>
          </p:nvSpPr>
          <p:spPr>
            <a:xfrm>
              <a:off x="473868" y="2082342"/>
              <a:ext cx="2850243" cy="352764"/>
            </a:xfrm>
            <a:prstGeom prst="rect">
              <a:avLst/>
            </a:prstGeom>
            <a:solidFill>
              <a:srgbClr val="474F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 latinLnBrk="0">
                <a:spcBef>
                  <a:spcPts val="158"/>
                </a:spcBef>
                <a:tabLst>
                  <a:tab pos="56192" algn="l"/>
                  <a:tab pos="89906" algn="l"/>
                </a:tabLst>
              </a:pPr>
              <a:r>
                <a: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How many RR sets?</a:t>
              </a:r>
              <a:endParaRPr lang="ko-KR" altLang="en-US" sz="141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70B5040-C134-493A-9549-7CBE20D7A2F6}"/>
                </a:ext>
              </a:extLst>
            </p:cNvPr>
            <p:cNvGrpSpPr/>
            <p:nvPr/>
          </p:nvGrpSpPr>
          <p:grpSpPr>
            <a:xfrm>
              <a:off x="509028" y="2895173"/>
              <a:ext cx="2731048" cy="2729912"/>
              <a:chOff x="509028" y="2895173"/>
              <a:chExt cx="2731048" cy="2729912"/>
            </a:xfrm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491B10CB-6B29-494E-8B21-CDD905EEB688}"/>
                  </a:ext>
                </a:extLst>
              </p:cNvPr>
              <p:cNvSpPr/>
              <p:nvPr/>
            </p:nvSpPr>
            <p:spPr>
              <a:xfrm flipV="1">
                <a:off x="509028" y="5245057"/>
                <a:ext cx="2731048" cy="35720"/>
              </a:xfrm>
              <a:prstGeom prst="rect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FB2EC912-FC6A-4A7B-AF23-5A608EA66700}"/>
                  </a:ext>
                </a:extLst>
              </p:cNvPr>
              <p:cNvSpPr/>
              <p:nvPr/>
            </p:nvSpPr>
            <p:spPr>
              <a:xfrm flipV="1">
                <a:off x="509028" y="2895173"/>
                <a:ext cx="2731048" cy="35720"/>
              </a:xfrm>
              <a:prstGeom prst="rect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en-US" altLang="ko-KR" sz="1416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" name="이등변 삼각형 49">
                <a:extLst>
                  <a:ext uri="{FF2B5EF4-FFF2-40B4-BE49-F238E27FC236}">
                    <a16:creationId xmlns:a16="http://schemas.microsoft.com/office/drawing/2014/main" id="{3848C2DB-5D6B-45B4-B3E2-23BF9756A0B0}"/>
                  </a:ext>
                </a:extLst>
              </p:cNvPr>
              <p:cNvSpPr/>
              <p:nvPr/>
            </p:nvSpPr>
            <p:spPr>
              <a:xfrm rot="10800000">
                <a:off x="1742587" y="2927113"/>
                <a:ext cx="312803" cy="150368"/>
              </a:xfrm>
              <a:prstGeom prst="triangle">
                <a:avLst/>
              </a:prstGeom>
              <a:solidFill>
                <a:srgbClr val="474F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>
                  <a:spcBef>
                    <a:spcPts val="158"/>
                  </a:spcBef>
                  <a:tabLst>
                    <a:tab pos="56192" algn="l"/>
                    <a:tab pos="89906" algn="l"/>
                  </a:tabLst>
                </a:pPr>
                <a:endParaRPr lang="ko-KR" altLang="en-US" sz="1416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1" name="직사각형 50">
                    <a:extLst>
                      <a:ext uri="{FF2B5EF4-FFF2-40B4-BE49-F238E27FC236}">
                        <a16:creationId xmlns:a16="http://schemas.microsoft.com/office/drawing/2014/main" id="{947ACFFC-9A42-4975-9174-EBA03E28839C}"/>
                      </a:ext>
                    </a:extLst>
                  </p:cNvPr>
                  <p:cNvSpPr/>
                  <p:nvPr/>
                </p:nvSpPr>
                <p:spPr>
                  <a:xfrm>
                    <a:off x="532404" y="3107672"/>
                    <a:ext cx="2651804" cy="251741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pPr marL="79917" indent="-79917" latinLnBrk="0">
                      <a:spcBef>
                        <a:spcPts val="629"/>
                      </a:spcBef>
                      <a:buFont typeface="Arial" panose="020B0604020202020204" pitchFamily="34" charset="0"/>
                      <a:buChar char="•"/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</a:t>
                    </a:r>
                    <a:r>
                      <a:rPr lang="en-US" altLang="ko-KR" sz="1477" b="1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RIS</a:t>
                    </a:r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: count the total ‘cost’ of RR set construction and stop when total cost </a:t>
                    </a:r>
                    <a14:m>
                      <m:oMath xmlns:m="http://schemas.openxmlformats.org/officeDocument/2006/math">
                        <m:r>
                          <a:rPr lang="en-US" altLang="ko-KR" sz="1477" i="1" spc="-117">
                            <a:ln>
                              <a:solidFill>
                                <a:schemeClr val="accent1">
                                  <a:shade val="50000"/>
                                  <a:alpha val="0"/>
                                </a:schemeClr>
                              </a:solidFill>
                            </a:ln>
                            <a:solidFill>
                              <a:srgbClr val="3E3D4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&gt;</m:t>
                        </m:r>
                      </m:oMath>
                    </a14:m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a threshold</a:t>
                    </a:r>
                  </a:p>
                  <a:p>
                    <a:pPr marL="285750" indent="-285750" latinLnBrk="0">
                      <a:spcBef>
                        <a:spcPts val="629"/>
                      </a:spcBef>
                      <a:buFont typeface="Symbol" panose="05050102010706020507" pitchFamily="18" charset="2"/>
                      <a:buChar char="Þ"/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Significant computational overheads in practice</a:t>
                    </a:r>
                  </a:p>
                  <a:p>
                    <a:pPr latinLnBrk="0">
                      <a:spcBef>
                        <a:spcPts val="629"/>
                      </a:spcBef>
                      <a:tabLst>
                        <a:tab pos="0" algn="l"/>
                        <a:tab pos="56192" algn="l"/>
                      </a:tabLst>
                    </a:pPr>
                    <a:endParaRPr lang="en-US" altLang="ko-KR" sz="1477" spc="-117" dirty="0">
                      <a:ln>
                        <a:solidFill>
                          <a:schemeClr val="accent1">
                            <a:shade val="50000"/>
                            <a:alpha val="0"/>
                          </a:schemeClr>
                        </a:solidFill>
                      </a:ln>
                      <a:solidFill>
                        <a:srgbClr val="3E3D43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  <a:p>
                    <a:pPr marL="79917" indent="-79917" latinLnBrk="0">
                      <a:spcBef>
                        <a:spcPts val="629"/>
                      </a:spcBef>
                      <a:buFont typeface="Arial" panose="020B0604020202020204" pitchFamily="34" charset="0"/>
                      <a:buChar char="•"/>
                      <a:tabLst>
                        <a:tab pos="0" algn="l"/>
                        <a:tab pos="56192" algn="l"/>
                      </a:tabLst>
                    </a:pPr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 </a:t>
                    </a:r>
                    <a:r>
                      <a:rPr lang="en-US" altLang="ko-KR" sz="1477" b="1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TIM</a:t>
                    </a:r>
                    <a:r>
                      <a:rPr lang="en-US" altLang="ko-KR" sz="1477" spc="-117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: bound the number of RR-set used</a:t>
                    </a:r>
                  </a:p>
                </p:txBody>
              </p:sp>
            </mc:Choice>
            <mc:Fallback xmlns="">
              <p:sp>
                <p:nvSpPr>
                  <p:cNvPr id="51" name="직사각형 50">
                    <a:extLst>
                      <a:ext uri="{FF2B5EF4-FFF2-40B4-BE49-F238E27FC236}">
                        <a16:creationId xmlns:a16="http://schemas.microsoft.com/office/drawing/2014/main" id="{947ACFFC-9A42-4975-9174-EBA03E28839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32404" y="3107672"/>
                    <a:ext cx="2651804" cy="2517413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24" name="타원 23">
            <a:extLst>
              <a:ext uri="{FF2B5EF4-FFF2-40B4-BE49-F238E27FC236}">
                <a16:creationId xmlns:a16="http://schemas.microsoft.com/office/drawing/2014/main" id="{6AAA5288-3B97-46F5-BA1E-06264C93BB35}"/>
              </a:ext>
            </a:extLst>
          </p:cNvPr>
          <p:cNvSpPr/>
          <p:nvPr/>
        </p:nvSpPr>
        <p:spPr>
          <a:xfrm>
            <a:off x="4375754" y="2367634"/>
            <a:ext cx="1804618" cy="1804612"/>
          </a:xfrm>
          <a:prstGeom prst="ellipse">
            <a:avLst/>
          </a:prstGeom>
          <a:noFill/>
          <a:ln w="25400">
            <a:solidFill>
              <a:srgbClr val="363773"/>
            </a:solidFill>
          </a:ln>
          <a:effectLst>
            <a:outerShdw dist="762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DFE53D1-3192-46FF-9124-0845DC893774}"/>
              </a:ext>
            </a:extLst>
          </p:cNvPr>
          <p:cNvSpPr/>
          <p:nvPr/>
        </p:nvSpPr>
        <p:spPr>
          <a:xfrm>
            <a:off x="7504656" y="2367634"/>
            <a:ext cx="1804618" cy="1804612"/>
          </a:xfrm>
          <a:prstGeom prst="ellipse">
            <a:avLst/>
          </a:prstGeom>
          <a:noFill/>
          <a:ln w="25400">
            <a:solidFill>
              <a:srgbClr val="363773"/>
            </a:solidFill>
          </a:ln>
          <a:effectLst>
            <a:outerShdw dist="762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순서도: 병합 27">
            <a:extLst>
              <a:ext uri="{FF2B5EF4-FFF2-40B4-BE49-F238E27FC236}">
                <a16:creationId xmlns:a16="http://schemas.microsoft.com/office/drawing/2014/main" id="{FB0C329B-1F2F-4D71-864C-B232B6EB7DB5}"/>
              </a:ext>
            </a:extLst>
          </p:cNvPr>
          <p:cNvSpPr/>
          <p:nvPr/>
        </p:nvSpPr>
        <p:spPr>
          <a:xfrm rot="16200000">
            <a:off x="6679198" y="3233532"/>
            <a:ext cx="326632" cy="227214"/>
          </a:xfrm>
          <a:prstGeom prst="flowChartMerg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AB944DE-7E21-4210-82F2-481DCEA5A516}"/>
              </a:ext>
            </a:extLst>
          </p:cNvPr>
          <p:cNvGrpSpPr/>
          <p:nvPr/>
        </p:nvGrpSpPr>
        <p:grpSpPr>
          <a:xfrm>
            <a:off x="5555068" y="4425052"/>
            <a:ext cx="2574891" cy="1071143"/>
            <a:chOff x="533841" y="4968138"/>
            <a:chExt cx="8737393" cy="172635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F37085-8CFB-4009-A207-A3927F60BBD0}"/>
                </a:ext>
              </a:extLst>
            </p:cNvPr>
            <p:cNvSpPr txBox="1"/>
            <p:nvPr/>
          </p:nvSpPr>
          <p:spPr>
            <a:xfrm>
              <a:off x="674504" y="5226983"/>
              <a:ext cx="8556991" cy="1339309"/>
            </a:xfrm>
            <a:prstGeom prst="rect">
              <a:avLst/>
            </a:prstGeom>
            <a:noFill/>
            <a:ln w="19050" cap="rnd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ea typeface="나눔바른고딕" panose="020B0603020101020101"/>
                </a:rPr>
                <a:t>Intermediate step :</a:t>
              </a:r>
            </a:p>
            <a:p>
              <a:pPr algn="ctr"/>
              <a:r>
                <a:rPr lang="en-US" altLang="ko-KR" sz="1600" dirty="0">
                  <a:ea typeface="나눔바른고딕" panose="020B0603020101020101"/>
                </a:rPr>
                <a:t>improve parameter estimation</a:t>
              </a:r>
              <a:endParaRPr lang="ko-KR" altLang="en-US" sz="1600" dirty="0">
                <a:ea typeface="나눔바른고딕" panose="020B0603020101020101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0D3530EE-C61A-45C9-A07C-A8649CF9DE9A}"/>
                </a:ext>
              </a:extLst>
            </p:cNvPr>
            <p:cNvSpPr/>
            <p:nvPr/>
          </p:nvSpPr>
          <p:spPr>
            <a:xfrm>
              <a:off x="533841" y="4968138"/>
              <a:ext cx="8737393" cy="1726350"/>
            </a:xfrm>
            <a:prstGeom prst="roundRect">
              <a:avLst/>
            </a:prstGeom>
            <a:noFill/>
            <a:ln w="25400">
              <a:solidFill>
                <a:srgbClr val="3637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1" name="이등변 삼각형 30">
            <a:extLst>
              <a:ext uri="{FF2B5EF4-FFF2-40B4-BE49-F238E27FC236}">
                <a16:creationId xmlns:a16="http://schemas.microsoft.com/office/drawing/2014/main" id="{618DF2E5-5111-40FD-A488-0B7F55B3B4E6}"/>
              </a:ext>
            </a:extLst>
          </p:cNvPr>
          <p:cNvSpPr/>
          <p:nvPr/>
        </p:nvSpPr>
        <p:spPr>
          <a:xfrm rot="10800000">
            <a:off x="6668161" y="5598633"/>
            <a:ext cx="378445" cy="150368"/>
          </a:xfrm>
          <a:prstGeom prst="triangle">
            <a:avLst/>
          </a:prstGeom>
          <a:solidFill>
            <a:srgbClr val="474F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endParaRPr lang="ko-KR" altLang="en-US" sz="141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8B1E182-A4EC-4145-9A16-9BFB54AE7B5E}"/>
              </a:ext>
            </a:extLst>
          </p:cNvPr>
          <p:cNvSpPr/>
          <p:nvPr/>
        </p:nvSpPr>
        <p:spPr>
          <a:xfrm>
            <a:off x="6075032" y="5927083"/>
            <a:ext cx="1534962" cy="352764"/>
          </a:xfrm>
          <a:prstGeom prst="rect">
            <a:avLst/>
          </a:prstGeom>
          <a:solidFill>
            <a:srgbClr val="474F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58"/>
              </a:spcBef>
              <a:tabLst>
                <a:tab pos="56192" algn="l"/>
                <a:tab pos="89906" algn="l"/>
              </a:tabLst>
            </a:pPr>
            <a:r>
              <a:rPr lang="en-US" altLang="ko-KR" sz="141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TIM+</a:t>
            </a:r>
            <a:endParaRPr lang="ko-KR" altLang="en-US" sz="1416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5B71E5-D8BE-4A58-B406-F75C8D46B74E}"/>
              </a:ext>
            </a:extLst>
          </p:cNvPr>
          <p:cNvSpPr txBox="1"/>
          <p:nvPr/>
        </p:nvSpPr>
        <p:spPr>
          <a:xfrm>
            <a:off x="4596551" y="2920950"/>
            <a:ext cx="14040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Parameter</a:t>
            </a:r>
          </a:p>
          <a:p>
            <a:pPr algn="ctr"/>
            <a:r>
              <a:rPr lang="en-US" altLang="ko-KR" sz="2000" dirty="0"/>
              <a:t>Estimation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9BD5879-F963-4B12-B367-349B037EA2EA}"/>
              </a:ext>
            </a:extLst>
          </p:cNvPr>
          <p:cNvSpPr txBox="1"/>
          <p:nvPr/>
        </p:nvSpPr>
        <p:spPr>
          <a:xfrm>
            <a:off x="7704961" y="2938810"/>
            <a:ext cx="14040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Node</a:t>
            </a:r>
          </a:p>
          <a:p>
            <a:pPr algn="ctr"/>
            <a:r>
              <a:rPr lang="en-US" altLang="ko-KR" sz="2000" dirty="0"/>
              <a:t>Selection</a:t>
            </a:r>
          </a:p>
        </p:txBody>
      </p:sp>
    </p:spTree>
    <p:extLst>
      <p:ext uri="{BB962C8B-B14F-4D97-AF65-F5344CB8AC3E}">
        <p14:creationId xmlns:p14="http://schemas.microsoft.com/office/powerpoint/2010/main" val="4284197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1287</TotalTime>
  <Words>465</Words>
  <Application>Microsoft Office PowerPoint</Application>
  <PresentationFormat>A4 용지(210x297mm)</PresentationFormat>
  <Paragraphs>108</Paragraphs>
  <Slides>12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고도 B</vt:lpstr>
      <vt:lpstr>나눔바른고딕</vt:lpstr>
      <vt:lpstr>맑은 고딕</vt:lpstr>
      <vt:lpstr>Arial</vt:lpstr>
      <vt:lpstr>Calibri</vt:lpstr>
      <vt:lpstr>Cambria Math</vt:lpstr>
      <vt:lpstr>Symbol</vt:lpstr>
      <vt:lpstr>Office 테마</vt:lpstr>
      <vt:lpstr>PowerPoint 프레젠테이션</vt:lpstr>
      <vt:lpstr>PowerPoint 프레젠테이션</vt:lpstr>
      <vt:lpstr>Subject</vt:lpstr>
      <vt:lpstr>Subject</vt:lpstr>
      <vt:lpstr>Graph Implementation</vt:lpstr>
      <vt:lpstr>Graph Implementation</vt:lpstr>
      <vt:lpstr>Influence Maximization</vt:lpstr>
      <vt:lpstr>Influence Maximization</vt:lpstr>
      <vt:lpstr>Influence Maximization</vt:lpstr>
      <vt:lpstr>Training Result</vt:lpstr>
      <vt:lpstr>Training Result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Baek Mi A</dc:creator>
  <cp:lastModifiedBy>김주찬</cp:lastModifiedBy>
  <cp:revision>80</cp:revision>
  <dcterms:created xsi:type="dcterms:W3CDTF">2019-06-07T04:41:24Z</dcterms:created>
  <dcterms:modified xsi:type="dcterms:W3CDTF">2021-07-05T01:06:43Z</dcterms:modified>
</cp:coreProperties>
</file>

<file path=docProps/thumbnail.jpeg>
</file>